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5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6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7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8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9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0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7" r:id="rId2"/>
    <p:sldId id="359" r:id="rId3"/>
    <p:sldId id="353" r:id="rId4"/>
    <p:sldId id="356" r:id="rId5"/>
    <p:sldId id="391" r:id="rId6"/>
    <p:sldId id="390" r:id="rId7"/>
    <p:sldId id="389" r:id="rId8"/>
    <p:sldId id="392" r:id="rId9"/>
    <p:sldId id="393" r:id="rId10"/>
    <p:sldId id="394" r:id="rId11"/>
    <p:sldId id="387" r:id="rId12"/>
    <p:sldId id="358" r:id="rId13"/>
    <p:sldId id="363" r:id="rId14"/>
    <p:sldId id="357" r:id="rId15"/>
    <p:sldId id="364" r:id="rId16"/>
    <p:sldId id="388" r:id="rId17"/>
    <p:sldId id="365" r:id="rId18"/>
    <p:sldId id="355" r:id="rId19"/>
    <p:sldId id="367" r:id="rId20"/>
    <p:sldId id="258" r:id="rId21"/>
    <p:sldId id="351" r:id="rId22"/>
    <p:sldId id="379" r:id="rId23"/>
    <p:sldId id="361" r:id="rId24"/>
    <p:sldId id="378" r:id="rId25"/>
    <p:sldId id="368" r:id="rId26"/>
    <p:sldId id="371" r:id="rId27"/>
    <p:sldId id="372" r:id="rId28"/>
    <p:sldId id="374" r:id="rId29"/>
    <p:sldId id="375" r:id="rId30"/>
    <p:sldId id="360" r:id="rId31"/>
    <p:sldId id="383" r:id="rId32"/>
    <p:sldId id="382" r:id="rId33"/>
    <p:sldId id="381" r:id="rId34"/>
    <p:sldId id="380" r:id="rId35"/>
    <p:sldId id="396" r:id="rId36"/>
    <p:sldId id="385" r:id="rId37"/>
    <p:sldId id="395" r:id="rId38"/>
    <p:sldId id="376" r:id="rId39"/>
    <p:sldId id="320" r:id="rId40"/>
  </p:sldIdLst>
  <p:sldSz cx="12192000" cy="6858000"/>
  <p:notesSz cx="6810375" cy="99425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2393" autoAdjust="0"/>
  </p:normalViewPr>
  <p:slideViewPr>
    <p:cSldViewPr snapToGrid="0">
      <p:cViewPr varScale="1">
        <p:scale>
          <a:sx n="113" d="100"/>
          <a:sy n="113" d="100"/>
        </p:scale>
        <p:origin x="5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55;&#1088;&#1077;&#1079;&#1077;&#1085;&#1090;.&#1044;&#105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55;&#1088;&#1077;&#1079;&#1077;&#1085;&#1090;.&#1044;&#1051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5B9BD5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087720707681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651400184119478E-3"/>
                  <c:y val="-7.383679953150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69390219647925E-17"/>
                  <c:y val="-7.048058137098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6.7124363210457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950206187599211E-17"/>
                  <c:y val="-6.717260895556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652059984616242E-3"/>
                  <c:y val="-4.0226555761534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027461792627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691839976575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375995236156965E-17"/>
                  <c:y val="-3.6918387980188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4.549913418679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4.276556435136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4829988197897824E-3"/>
                  <c:y val="-4.271731566888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4.271731566888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4829988197899457E-3"/>
                  <c:y val="-4.338841097977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9659976395796737E-3"/>
                  <c:y val="-4.2741440010125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4.338841097977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4.276556435136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4829988197898368E-3"/>
                  <c:y val="-4.338841097977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4.338841097977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875199047231393E-16"/>
                  <c:y val="-4.5483782333275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4.4489964593695105E-3"/>
                  <c:y val="-4.275553865111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4829988197897282E-3"/>
                  <c:y val="-4.33833981296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4.212799247571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0875199047231393E-16"/>
                  <c:y val="-4.338841097977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C8E-49E5-AD7B-F290DFFA70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Sheet1!$A$4:$A$27</c:f>
              <c:strCache>
                <c:ptCount val="24"/>
                <c:pt idx="0">
                  <c:v>РІВНЕ</c:v>
                </c:pt>
                <c:pt idx="1">
                  <c:v>ВАРАШ</c:v>
                </c:pt>
                <c:pt idx="2">
                  <c:v>КЛЕВАНЬ</c:v>
                </c:pt>
                <c:pt idx="3">
                  <c:v>РОКИТНЕ</c:v>
                </c:pt>
                <c:pt idx="4">
                  <c:v>САРНИ</c:v>
                </c:pt>
                <c:pt idx="5">
                  <c:v>ВЕРБА</c:v>
                </c:pt>
                <c:pt idx="6">
                  <c:v>ДЕРАЖНЕ</c:v>
                </c:pt>
                <c:pt idx="7">
                  <c:v>ДУБРОВИЦЯ</c:v>
                </c:pt>
                <c:pt idx="8">
                  <c:v>ЗДОЛБУНІВ</c:v>
                </c:pt>
                <c:pt idx="9">
                  <c:v>БАЛАШІВКА</c:v>
                </c:pt>
                <c:pt idx="10">
                  <c:v>БЕРЕЗНЕ</c:v>
                </c:pt>
                <c:pt idx="11">
                  <c:v>ВЕЛИКІ МЕЖИРІЧІ</c:v>
                </c:pt>
                <c:pt idx="12">
                  <c:v>ГОРОДОК</c:v>
                </c:pt>
                <c:pt idx="13">
                  <c:v>ГОЩА</c:v>
                </c:pt>
                <c:pt idx="14">
                  <c:v>ДУБНО</c:v>
                </c:pt>
                <c:pt idx="15">
                  <c:v>ЗАРІЧНЕ</c:v>
                </c:pt>
                <c:pt idx="16">
                  <c:v>КЛЕСІВ</c:v>
                </c:pt>
                <c:pt idx="17">
                  <c:v>КОРЕЦЬ</c:v>
                </c:pt>
                <c:pt idx="18">
                  <c:v>КУХЧЕ</c:v>
                </c:pt>
                <c:pt idx="19">
                  <c:v>МИЛЯЧ</c:v>
                </c:pt>
                <c:pt idx="20">
                  <c:v>ПЕРЕБРОДИ</c:v>
                </c:pt>
                <c:pt idx="21">
                  <c:v>РАФАЛІВКА</c:v>
                </c:pt>
                <c:pt idx="22">
                  <c:v>РОКИТНЕ</c:v>
                </c:pt>
                <c:pt idx="23">
                  <c:v>ТУТОВИЧІ</c:v>
                </c:pt>
              </c:strCache>
            </c:strRef>
          </c:cat>
          <c:val>
            <c:numRef>
              <c:f>Sheet1!$B$4:$B$27</c:f>
              <c:numCache>
                <c:formatCode>#,##0</c:formatCode>
                <c:ptCount val="24"/>
                <c:pt idx="0">
                  <c:v>30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C8E-49E5-AD7B-F290DFFA7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776296"/>
        <c:axId val="298773944"/>
      </c:barChart>
      <c:catAx>
        <c:axId val="29877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298773944"/>
        <c:crosses val="autoZero"/>
        <c:auto val="1"/>
        <c:lblAlgn val="ctr"/>
        <c:lblOffset val="100"/>
        <c:noMultiLvlLbl val="0"/>
      </c:catAx>
      <c:valAx>
        <c:axId val="2987739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8776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Лист1!$D$39</c:f>
              <c:strCache>
                <c:ptCount val="1"/>
                <c:pt idx="0">
                  <c:v>По області</c:v>
                </c:pt>
              </c:strCache>
            </c:strRef>
          </c:tx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F4-44B6-B328-3632877B265D}"/>
              </c:ext>
            </c:extLst>
          </c:dPt>
          <c:dPt>
            <c:idx val="1"/>
            <c:bubble3D val="0"/>
            <c:explosion val="3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F4-44B6-B328-3632877B265D}"/>
              </c:ext>
            </c:extLst>
          </c:dPt>
          <c:dPt>
            <c:idx val="2"/>
            <c:bubble3D val="0"/>
            <c:explosion val="1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F4-44B6-B328-3632877B26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Лист1!$C$40:$C$42</c:f>
              <c:strCache>
                <c:ptCount val="3"/>
                <c:pt idx="0">
                  <c:v>Уклали договори з лікувально-профілактичним закладом</c:v>
                </c:pt>
                <c:pt idx="1">
                  <c:v>Мають ліцензовані аптечні заклади</c:v>
                </c:pt>
                <c:pt idx="2">
                  <c:v>Не мають ліцензованих аптечних закладів та не укладали договори з лікувально-профілактичним закладом</c:v>
                </c:pt>
              </c:strCache>
            </c:strRef>
          </c:cat>
          <c:val>
            <c:numRef>
              <c:f>Лист1!$D$40:$D$42</c:f>
              <c:numCache>
                <c:formatCode>General</c:formatCode>
                <c:ptCount val="3"/>
                <c:pt idx="0">
                  <c:v>14.2</c:v>
                </c:pt>
                <c:pt idx="1">
                  <c:v>10.199999999999999</c:v>
                </c:pt>
                <c:pt idx="2">
                  <c:v>75.599999999999994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F4-44B6-B328-3632877B26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312593788381742E-2"/>
          <c:y val="0.73542872945854709"/>
          <c:w val="0.92357251725031286"/>
          <c:h val="0.24659064148371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660962658982704E-2"/>
          <c:y val="9.4039735099337746E-2"/>
          <c:w val="0.97433903734101734"/>
          <c:h val="0.57720055274547633"/>
        </c:manualLayout>
      </c:layout>
      <c:pie3DChart>
        <c:varyColors val="1"/>
        <c:ser>
          <c:idx val="0"/>
          <c:order val="0"/>
          <c:tx>
            <c:strRef>
              <c:f>Лист1!$D$28</c:f>
              <c:strCache>
                <c:ptCount val="1"/>
                <c:pt idx="0">
                  <c:v>Рівненський</c:v>
                </c:pt>
              </c:strCache>
            </c:strRef>
          </c:tx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9A-433A-AE8D-98F93885AAD0}"/>
              </c:ext>
            </c:extLst>
          </c:dPt>
          <c:dPt>
            <c:idx val="1"/>
            <c:bubble3D val="0"/>
            <c:explosion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9A-433A-AE8D-98F93885AAD0}"/>
              </c:ext>
            </c:extLst>
          </c:dPt>
          <c:dPt>
            <c:idx val="2"/>
            <c:bubble3D val="0"/>
            <c:explosion val="7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9A-433A-AE8D-98F93885AAD0}"/>
              </c:ext>
            </c:extLst>
          </c:dPt>
          <c:dLbls>
            <c:dLbl>
              <c:idx val="2"/>
              <c:layout>
                <c:manualLayout>
                  <c:x val="6.6177044979437188E-2"/>
                  <c:y val="-0.179063420643848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9A-433A-AE8D-98F93885AA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Лист1!$C$29:$C$31</c:f>
              <c:strCache>
                <c:ptCount val="3"/>
                <c:pt idx="0">
                  <c:v>Уклали договори з лікувально-профілактичним закладом</c:v>
                </c:pt>
                <c:pt idx="1">
                  <c:v>Мають ліцензовані аптечні заклади</c:v>
                </c:pt>
                <c:pt idx="2">
                  <c:v>Не мають ліцензованих аптечних закладів та не укладали договори з лікувально-профілактичним закладом</c:v>
                </c:pt>
              </c:strCache>
            </c:strRef>
          </c:cat>
          <c:val>
            <c:numRef>
              <c:f>Лист1!$D$29:$D$31</c:f>
              <c:numCache>
                <c:formatCode>General</c:formatCode>
                <c:ptCount val="3"/>
                <c:pt idx="0">
                  <c:v>5.9</c:v>
                </c:pt>
                <c:pt idx="1">
                  <c:v>7.7</c:v>
                </c:pt>
                <c:pt idx="2">
                  <c:v>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9A-433A-AE8D-98F93885AAD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698890324567643E-2"/>
          <c:y val="0.75425973539021907"/>
          <c:w val="0.96796278929996149"/>
          <c:h val="0.22533210134447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940519425949168E-2"/>
          <c:y val="0.11493503555193896"/>
          <c:w val="0.966542753377722"/>
          <c:h val="0.62452075250006323"/>
        </c:manualLayout>
      </c:layout>
      <c:pie3DChart>
        <c:varyColors val="1"/>
        <c:ser>
          <c:idx val="0"/>
          <c:order val="0"/>
          <c:tx>
            <c:strRef>
              <c:f>Лист1!$H$22</c:f>
              <c:strCache>
                <c:ptCount val="1"/>
                <c:pt idx="0">
                  <c:v>Дубенський</c:v>
                </c:pt>
              </c:strCache>
            </c:strRef>
          </c:tx>
          <c:dPt>
            <c:idx val="0"/>
            <c:bubble3D val="0"/>
            <c:explosion val="4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95-4B28-A846-809EA8394CC6}"/>
              </c:ext>
            </c:extLst>
          </c:dPt>
          <c:dPt>
            <c:idx val="1"/>
            <c:bubble3D val="0"/>
            <c:explosion val="4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95-4B28-A846-809EA8394CC6}"/>
              </c:ext>
            </c:extLst>
          </c:dPt>
          <c:dPt>
            <c:idx val="2"/>
            <c:bubble3D val="0"/>
            <c:explosion val="8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95-4B28-A846-809EA8394C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Лист1!$G$23:$G$25</c:f>
              <c:strCache>
                <c:ptCount val="3"/>
                <c:pt idx="0">
                  <c:v>Уклали договори з лікувально-профілактичним закладом</c:v>
                </c:pt>
                <c:pt idx="1">
                  <c:v>Мають ліцензовані аптечні заклади</c:v>
                </c:pt>
                <c:pt idx="2">
                  <c:v>Не мають ліцензованих аптечних закладів та не укладали договори з лікувально-профілактичним закладом</c:v>
                </c:pt>
              </c:strCache>
            </c:strRef>
          </c:cat>
          <c:val>
            <c:numRef>
              <c:f>Лист1!$H$23:$H$25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6.4</c:v>
                </c:pt>
                <c:pt idx="2">
                  <c:v>77.2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95-4B28-A846-809EA8394CC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959573810879188E-2"/>
          <c:y val="0.71335905681586642"/>
          <c:w val="0.94723326791900098"/>
          <c:h val="0.26716042868380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824616878727292E-2"/>
          <c:y val="0.1274336394183018"/>
          <c:w val="0.97217538312127272"/>
          <c:h val="0.6162135579588145"/>
        </c:manualLayout>
      </c:layout>
      <c:pie3DChart>
        <c:varyColors val="1"/>
        <c:ser>
          <c:idx val="0"/>
          <c:order val="0"/>
          <c:tx>
            <c:strRef>
              <c:f>Лист1!$H$16</c:f>
              <c:strCache>
                <c:ptCount val="1"/>
                <c:pt idx="0">
                  <c:v>Сарненський</c:v>
                </c:pt>
              </c:strCache>
            </c:strRef>
          </c:tx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97-4C1C-B074-C6954CAC7660}"/>
              </c:ext>
            </c:extLst>
          </c:dPt>
          <c:dPt>
            <c:idx val="1"/>
            <c:bubble3D val="0"/>
            <c:explosion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97-4C1C-B074-C6954CAC766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97-4C1C-B074-C6954CAC76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Лист1!$G$17:$G$19</c:f>
              <c:strCache>
                <c:ptCount val="3"/>
                <c:pt idx="0">
                  <c:v>Уклали договори з лікувально-профілактичним закладом</c:v>
                </c:pt>
                <c:pt idx="1">
                  <c:v>Мають ліцензовані аптечні заклади</c:v>
                </c:pt>
                <c:pt idx="2">
                  <c:v>Не мають ліцензованих аптечних закладів та не укладали договори з лікувально-профілактичним закладом</c:v>
                </c:pt>
              </c:strCache>
            </c:strRef>
          </c:cat>
          <c:val>
            <c:numRef>
              <c:f>Лист1!$H$17:$H$19</c:f>
              <c:numCache>
                <c:formatCode>General</c:formatCode>
                <c:ptCount val="3"/>
                <c:pt idx="0">
                  <c:v>30.9</c:v>
                </c:pt>
                <c:pt idx="1">
                  <c:v>21</c:v>
                </c:pt>
                <c:pt idx="2">
                  <c:v>48.1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97-4C1C-B074-C6954CAC766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96277738010021E-2"/>
          <c:y val="0.7597376113913904"/>
          <c:w val="0.95893550088535584"/>
          <c:h val="0.22229831675232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Лист1!$D$1</c:f>
              <c:strCache>
                <c:ptCount val="1"/>
                <c:pt idx="0">
                  <c:v>Вараський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CF-4901-AE1E-EBBE7565C8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CF-4901-AE1E-EBBE7565C85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CF-4901-AE1E-EBBE7565C855}"/>
              </c:ext>
            </c:extLst>
          </c:dPt>
          <c:dLbls>
            <c:dLbl>
              <c:idx val="2"/>
              <c:layout>
                <c:manualLayout>
                  <c:x val="0.1463453128652426"/>
                  <c:y val="-0.163466282704061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CF-4901-AE1E-EBBE7565C8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Лист1!$C$2:$C$4</c:f>
              <c:strCache>
                <c:ptCount val="3"/>
                <c:pt idx="0">
                  <c:v>Уклали договори з лікувально-профілактичним закладом</c:v>
                </c:pt>
                <c:pt idx="1">
                  <c:v>Мають ліцензовані аптечні заклади</c:v>
                </c:pt>
                <c:pt idx="2">
                  <c:v>Не мають ліцензованих аптечних закладів та не укладали договори з лікувально-профілактичним закладом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</c:v>
                </c:pt>
                <c:pt idx="1">
                  <c:v>14.2</c:v>
                </c:pt>
                <c:pt idx="2">
                  <c:v>69.900000000000006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CF-4901-AE1E-EBBE7565C85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03830344848767E-2"/>
          <c:y val="0.74003111581017034"/>
          <c:w val="0.86835229591760721"/>
          <c:h val="0.24230103966686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Уклали договори з лікувально-профілактичним закладом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10-439E-8E37-A7226E1F467E}"/>
              </c:ext>
            </c:extLst>
          </c:dPt>
          <c:dLbls>
            <c:dLbl>
              <c:idx val="2"/>
              <c:layout>
                <c:manualLayout>
                  <c:x val="1.0356830679332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310-439E-8E37-A7226E1F46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Лист1!$D$1:$H$1</c:f>
              <c:strCache>
                <c:ptCount val="5"/>
                <c:pt idx="0">
                  <c:v>Вараський</c:v>
                </c:pt>
                <c:pt idx="1">
                  <c:v>Сарненський</c:v>
                </c:pt>
                <c:pt idx="2">
                  <c:v>Дубенський</c:v>
                </c:pt>
                <c:pt idx="3">
                  <c:v>Рівненський</c:v>
                </c:pt>
                <c:pt idx="4">
                  <c:v>По області</c:v>
                </c:pt>
              </c:strCache>
            </c:strRef>
          </c:cat>
          <c:val>
            <c:numRef>
              <c:f>Лист1!$D$2:$H$2</c:f>
              <c:numCache>
                <c:formatCode>General</c:formatCode>
                <c:ptCount val="5"/>
                <c:pt idx="0">
                  <c:v>16</c:v>
                </c:pt>
                <c:pt idx="1">
                  <c:v>31</c:v>
                </c:pt>
                <c:pt idx="2">
                  <c:v>16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10-439E-8E37-A7226E1F467E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Мають ліцензовані аптечні заклади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310-439E-8E37-A7226E1F467E}"/>
              </c:ext>
            </c:extLst>
          </c:dPt>
          <c:dLbls>
            <c:dLbl>
              <c:idx val="0"/>
              <c:layout>
                <c:manualLayout>
                  <c:x val="1.6275019638950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310-439E-8E37-A7226E1F46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954723990461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310-439E-8E37-A7226E1F46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15925159141507E-2"/>
                  <c:y val="-2.3269994972216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310-439E-8E37-A7226E1F46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795472399046239E-2"/>
                  <c:y val="-6.9809984916645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310-439E-8E37-A7226E1F46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Лист1!$D$1:$H$1</c:f>
              <c:strCache>
                <c:ptCount val="5"/>
                <c:pt idx="0">
                  <c:v>Вараський</c:v>
                </c:pt>
                <c:pt idx="1">
                  <c:v>Сарненський</c:v>
                </c:pt>
                <c:pt idx="2">
                  <c:v>Дубенський</c:v>
                </c:pt>
                <c:pt idx="3">
                  <c:v>Рівненський</c:v>
                </c:pt>
                <c:pt idx="4">
                  <c:v>По області</c:v>
                </c:pt>
              </c:strCache>
            </c:strRef>
          </c:cat>
          <c:val>
            <c:numRef>
              <c:f>Лист1!$D$3:$H$3</c:f>
              <c:numCache>
                <c:formatCode>General</c:formatCode>
                <c:ptCount val="5"/>
                <c:pt idx="0">
                  <c:v>14</c:v>
                </c:pt>
                <c:pt idx="1">
                  <c:v>21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10-439E-8E37-A7226E1F467E}"/>
            </c:ext>
          </c:extLst>
        </c:ser>
        <c:ser>
          <c:idx val="2"/>
          <c:order val="2"/>
          <c:tx>
            <c:strRef>
              <c:f>Лист1!$C$4</c:f>
              <c:strCache>
                <c:ptCount val="1"/>
                <c:pt idx="0">
                  <c:v>Не мають ліцензованих аптечних закладів та не укладали договори з лікувально-профілактичним закладом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10-439E-8E37-A7226E1F467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Лист1!$D$1:$H$1</c:f>
              <c:strCache>
                <c:ptCount val="5"/>
                <c:pt idx="0">
                  <c:v>Вараський</c:v>
                </c:pt>
                <c:pt idx="1">
                  <c:v>Сарненський</c:v>
                </c:pt>
                <c:pt idx="2">
                  <c:v>Дубенський</c:v>
                </c:pt>
                <c:pt idx="3">
                  <c:v>Рівненський</c:v>
                </c:pt>
                <c:pt idx="4">
                  <c:v>По області</c:v>
                </c:pt>
              </c:strCache>
            </c:strRef>
          </c:cat>
          <c:val>
            <c:numRef>
              <c:f>Лист1!$D$4:$H$4</c:f>
              <c:numCache>
                <c:formatCode>General</c:formatCode>
                <c:ptCount val="5"/>
                <c:pt idx="0">
                  <c:v>70</c:v>
                </c:pt>
                <c:pt idx="1">
                  <c:v>48</c:v>
                </c:pt>
                <c:pt idx="2">
                  <c:v>77</c:v>
                </c:pt>
                <c:pt idx="3">
                  <c:v>86</c:v>
                </c:pt>
                <c:pt idx="4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10-439E-8E37-A7226E1F4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055488"/>
        <c:axId val="277060976"/>
        <c:axId val="0"/>
      </c:bar3DChart>
      <c:catAx>
        <c:axId val="27705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77060976"/>
        <c:crosses val="autoZero"/>
        <c:auto val="1"/>
        <c:lblAlgn val="ctr"/>
        <c:lblOffset val="100"/>
        <c:noMultiLvlLbl val="0"/>
      </c:catAx>
      <c:valAx>
        <c:axId val="27706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7705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74492547334149E-2"/>
          <c:y val="0.85579290950427211"/>
          <c:w val="0.8808351683019936"/>
          <c:h val="0.13024509351239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 sz="1400" b="0" strike="noStrike" spc="-1">
                <a:solidFill>
                  <a:srgbClr val="000000"/>
                </a:solidFill>
                <a:latin typeface="Arial"/>
              </a:rPr>
              <a:t>Для переміщення сторінки клацніть мишею</a:t>
            </a: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1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&lt;верхній колонтитул&gt;</a:t>
            </a:r>
          </a:p>
        </p:txBody>
      </p:sp>
      <p:sp>
        <p:nvSpPr>
          <p:cNvPr id="187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&lt;дата/час&gt;</a:t>
            </a:r>
          </a:p>
        </p:txBody>
      </p:sp>
      <p:sp>
        <p:nvSpPr>
          <p:cNvPr id="188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189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13FE8B8-85CD-4876-A366-F91F46157CEC}" type="slidenum"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uk-UA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741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669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cd48f8291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1cd48f8291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430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3" name="Google Shape;1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29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З ДАШБОРДУ https://portal.nszu.gov.ua/SitePages/pharmacy_pmd_coverage.aspx?web=1</a:t>
            </a:r>
            <a:endParaRPr dirty="0"/>
          </a:p>
        </p:txBody>
      </p:sp>
      <p:sp>
        <p:nvSpPr>
          <p:cNvPr id="204" name="Google Shape;2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488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-UA" dirty="0"/>
              <a:t>З </a:t>
            </a:r>
            <a:r>
              <a:rPr lang="uk-UA" dirty="0" err="1"/>
              <a:t>дашборду</a:t>
            </a:r>
            <a:r>
              <a:rPr lang="uk-UA" dirty="0"/>
              <a:t> </a:t>
            </a:r>
            <a:r>
              <a:rPr lang="en-US" dirty="0"/>
              <a:t>https://app.powerbi.com/groups/45d0cace-bac8-4584-943c-5fcd246e9a21/reports/c3c718fe-a92b-4a26-89b6-a90bf62a9b7c/ReportSection505b1667edbe8b07da02?experience=power-bi&amp;bookmarkGuid=Bookmark226208df38a918a7edeb</a:t>
            </a:r>
            <a:endParaRPr dirty="0"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638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570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F1C350-783D-4742-94AF-8A7D4A2E18A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8EFFF36-0F69-48DB-835E-3D088465702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357F9D-1E22-49DE-8390-BF325841103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7D296A-B20C-44DA-8821-F9DCDE9F6F1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74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45221A-43CE-407A-AAA3-002F59C7F5BD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B9D380-4F21-413C-BE71-B7989440128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BC3A9BB-2763-4453-BC0F-E8D4F259E41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78496E-5A6D-4D38-8017-E61C8D6C0B4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1861E7-95F4-403D-A47C-337B3BB01DC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50F714-C489-4667-9A3F-8E26BB5A03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92A12E-8DAE-4503-A650-B73057B6866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73E65A-055B-4AA3-8CF8-F6AF4302A5A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1000"/>
          </a:bodyPr>
          <a:lstStyle/>
          <a:p>
            <a:pPr indent="0">
              <a:buNone/>
            </a:pPr>
            <a:r>
              <a:rPr lang="uk-UA" sz="6000" b="0" strike="noStrike" spc="-1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&lt;дата/час&gt;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05BA914-04C0-4438-879D-54B1FB012F2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400" b="0" strike="noStrike" spc="-1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400" b="0" strike="noStrike" spc="-1">
                <a:solidFill>
                  <a:srgbClr val="000000"/>
                </a:solidFill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400" b="0" strike="noStrike" spc="-1">
                <a:solidFill>
                  <a:srgbClr val="000000"/>
                </a:solidFill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400" b="0" strike="noStrike" spc="-1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szu.gov.ua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szu.gov.ua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594280" y="2569987"/>
            <a:ext cx="9143640" cy="170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ДОСТУПНІ ЛІКИ</a:t>
            </a:r>
            <a:br>
              <a:rPr lang="uk-UA" sz="3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uk-UA" sz="3200" spc="-1" dirty="0">
                <a:solidFill>
                  <a:srgbClr val="000000"/>
                </a:solidFill>
                <a:latin typeface="Times New Roman"/>
                <a:ea typeface="Times New Roman"/>
              </a:rPr>
              <a:t>У РІВНЕНСЬКІЙ ОБЛАСТІ</a:t>
            </a:r>
            <a:endParaRPr lang="uk-UA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Google Shape;220;p1" descr="C:\Users\220\Desktop\Презентація\Coat_of_Arms_of_Rivne_Oblast.svg.png"/>
          <p:cNvPicPr/>
          <p:nvPr/>
        </p:nvPicPr>
        <p:blipFill>
          <a:blip r:embed="rId2"/>
          <a:stretch/>
        </p:blipFill>
        <p:spPr>
          <a:xfrm>
            <a:off x="481320" y="388800"/>
            <a:ext cx="1717920" cy="2385720"/>
          </a:xfrm>
          <a:prstGeom prst="rect">
            <a:avLst/>
          </a:prstGeom>
          <a:ln w="0">
            <a:noFill/>
          </a:ln>
        </p:spPr>
      </p:pic>
      <p:sp>
        <p:nvSpPr>
          <p:cNvPr id="195" name="Google Shape;221;p1"/>
          <p:cNvSpPr/>
          <p:nvPr/>
        </p:nvSpPr>
        <p:spPr>
          <a:xfrm>
            <a:off x="7584840" y="5112360"/>
            <a:ext cx="4234680" cy="131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Олег ВІВСЯННИК – директор Департаменту </a:t>
            </a:r>
            <a:r>
              <a:rPr lang="ru-RU" sz="2000" b="0" strike="noStrike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цивільного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захисту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 та </a:t>
            </a:r>
            <a:r>
              <a:rPr lang="ru-RU" sz="2000" b="0" strike="noStrike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охорони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здоров’я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населення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Рівненської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 ОДА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>
            <a:extLst>
              <a:ext uri="{FF2B5EF4-FFF2-40B4-BE49-F238E27FC236}">
                <a16:creationId xmlns="" xmlns:a16="http://schemas.microsoft.com/office/drawing/2014/main" id="{C041D457-4028-4ED5-AFE3-54BD33798D0E}"/>
              </a:ext>
            </a:extLst>
          </p:cNvPr>
          <p:cNvSpPr txBox="1">
            <a:spLocks/>
          </p:cNvSpPr>
          <p:nvPr/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КАЛЕНДАР ПРОФІЛАКТИЧНИХ ЩЕПЛЕНЬ</a:t>
            </a:r>
            <a:endParaRPr lang="uk-UA" sz="2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C8E0B5B-A1BC-44F9-A827-0B77CB06BD07}"/>
              </a:ext>
            </a:extLst>
          </p:cNvPr>
          <p:cNvSpPr/>
          <p:nvPr/>
        </p:nvSpPr>
        <p:spPr>
          <a:xfrm>
            <a:off x="4687521" y="2142644"/>
            <a:ext cx="7103034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календар профілактичних щеплень</a:t>
            </a:r>
          </a:p>
          <a:p>
            <a:pPr algn="ctr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імунізацію проти 10 захворювань: туберкульозу, гепатиту В, кору, епідемічного паротиту (свинки), краснухи, дифтерії, правця, кашлюка, поліомієліту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хіб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-інфекції.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D7A8E87-6797-4E64-B904-F12E22575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20" y="1592570"/>
            <a:ext cx="43688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5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265714" y="219240"/>
            <a:ext cx="8749266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РЕІМБУРСАЦІЇ «ДОСТУПНІ ЛІКИ» ПМГ - 2024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500" y="1296976"/>
            <a:ext cx="7854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квітні 2017 року Уряд розпочав програму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«Доступні ліки».</a:t>
            </a:r>
          </a:p>
        </p:txBody>
      </p:sp>
      <p:pic>
        <p:nvPicPr>
          <p:cNvPr id="5" name="Picture 2" descr="Файл:Img-accessable-drugs-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9" y="335980"/>
            <a:ext cx="3362441" cy="1704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7443" y="2582351"/>
            <a:ext cx="110871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Реімбурсація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ліків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повне або часткове відшкодування суб’єктами господарювання, які здійснюють діяльність з роздрібної торгівлі лікарськими засобами, вартості лікарських засобів або медичних виробів, що були відпущені пацієнту на підставі рецепта, за рахунок коштів Державного бюджету України.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Реімбурсація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 реалізована у формі програми «Доступні ліки».</a:t>
            </a: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«Доступні ліки»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урядова програма, що забезпечує повну або часткову оплату вартості деяких лікарських засобів з бюджетних коштів. Вона поширюється на лікування захворювань, які добре лікуються амбулаторно, проте часто призводять до інвалідності й смерті пацієнтів.</a:t>
            </a:r>
          </a:p>
        </p:txBody>
      </p:sp>
    </p:spTree>
    <p:extLst>
      <p:ext uri="{BB962C8B-B14F-4D97-AF65-F5344CB8AC3E}">
        <p14:creationId xmlns:p14="http://schemas.microsoft.com/office/powerpoint/2010/main" val="52654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75558" y="219240"/>
            <a:ext cx="9405256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ОСНОВНІ НОРМАТИВНІ ДОКУМЕНТИ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222" y="1332208"/>
            <a:ext cx="7827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державні фінансові гарантії медичного обслуговування населення» від 19.10.2017 №2168-</a:t>
            </a:r>
            <a:r>
              <a:rPr lang="en-US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uk-UA" sz="2000" b="0" i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222" y="2042272"/>
            <a:ext cx="112351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КМУ: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«Деякі питання </a:t>
            </a:r>
            <a:r>
              <a:rPr lang="uk-UA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реімбурсації</a:t>
            </a:r>
            <a:r>
              <a:rPr lang="uk-UA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лікарських засобів» від 27.02.2019 №135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«Деякі питання щодо договорів про </a:t>
            </a:r>
            <a:r>
              <a:rPr lang="uk-UA" sz="20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реімбурсацію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від 27.02.2019 №136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Порядку використання коштів, передбачених у державному бюджеті на відшкодування вартості лікарських засобів для лікування окремих захворювань» від 27.02.2019 №141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«Деякі питання </a:t>
            </a:r>
            <a:r>
              <a:rPr lang="uk-UA" sz="20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реімбурсації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лікарських засобів за програмою державних гарантій медичного обслуговування населення» від 28.07.2021 №854</a:t>
            </a:r>
            <a:endParaRPr lang="uk-UA" sz="8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uk-UA" sz="20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МОЗУ: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</a:t>
            </a:r>
            <a:r>
              <a:rPr lang="uk-UA" sz="20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Переліків лікарських засобів і медичних виробів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підлягають </a:t>
            </a:r>
            <a:r>
              <a:rPr lang="uk-UA" sz="20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реімбурсації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програмою державних гарантій медичного обслуговування населення, станом на 10.08.2023 року» від 21.08.2023 № 1495 (</a:t>
            </a:r>
            <a:r>
              <a:rPr lang="uk-UA" sz="2000" u="sng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31.08.2023 року діє оновлений перелік ліків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i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choharie County Public Documents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305025"/>
            <a:ext cx="36861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6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РЕІМБУРСАЦІЇ ЛІКАРСЬКИХ ЗАСОБІВ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322" y="1109524"/>
            <a:ext cx="91612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2019 року Національна служба здоров'я України адмініструє програму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лікарських засобів «Доступні ліки». І напряму відшкодовує аптекам вартість відпущених пацієнтам ліків за рецептом.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НСЗУ,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(ЕСОЗ),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аптеки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систему,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аптеці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аптечному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здійснюватиметься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відпуск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договором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572" y="1973980"/>
            <a:ext cx="2195545" cy="2672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485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МЕДИЧНИХ ГАРАНТІЙ НА 2024 РІК 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«ДОСТУПНІ ЛІКИ» </a:t>
            </a:r>
            <a:endParaRPr lang="uk-UA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4189" y="1109524"/>
            <a:ext cx="916125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	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реімбурсації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«Доступні ліки» – розвиватиметься в межах наявних напрямків: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Серцево-судинні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цереброваскулярні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захворювання (у т. ч. з первинною та вторинною профілактикою інфарктів та інсультів)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Цукровий та нецукровий діабет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Хронічні хвороби нижніх дихальних шляхів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 психіки та поведінки, епілепсія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 Паркінсона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Лікарські засоби для осіб 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посттрансплантаційному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періоді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Знеболювальні для паліативних пацієнтів 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2024 році  планується розширення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переліку ліків за напрямом розлади психіки та поведінки, які пацієнти зможуть отримати безоплатно або з частковою доплатою.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" y="2193168"/>
            <a:ext cx="1548893" cy="2350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703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МЕДИЧНИХ ГАРАНТІЙ НА 2024 РІК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615" y="1401624"/>
            <a:ext cx="93563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Також Національна служба здоров’я України в межах ПМГ здійснюватиме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реімбурсацію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медичних виробів для вимірювання в амбулаторних умовах рівня цукру в крові пацієнтами з діабетом першого типу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(тест-смужки для визначення рівня глюкози для індивідуального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глюкометра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 переліками лікарських засобів та медичних виробів можна ознайомитись на сайті НСЗУ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https://nszu.gov.ua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розділі: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РЕІМБУРСАЦІЇ ЛІКАРСЬКИХ ЗАСОБІВ І МЕДВИРОБІВ»: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87" y="984065"/>
            <a:ext cx="1548893" cy="2350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Выноска: стрелка влево 4">
            <a:extLst>
              <a:ext uri="{FF2B5EF4-FFF2-40B4-BE49-F238E27FC236}">
                <a16:creationId xmlns="" xmlns:a16="http://schemas.microsoft.com/office/drawing/2014/main" id="{E1275A71-5F2B-424C-A8EF-A0451DB5A6BB}"/>
              </a:ext>
            </a:extLst>
          </p:cNvPr>
          <p:cNvSpPr/>
          <p:nvPr/>
        </p:nvSpPr>
        <p:spPr>
          <a:xfrm>
            <a:off x="8738901" y="4098934"/>
            <a:ext cx="2886483" cy="691662"/>
          </a:xfrm>
          <a:prstGeom prst="leftArrowCallout">
            <a:avLst>
              <a:gd name="adj1" fmla="val 43220"/>
              <a:gd name="adj2" fmla="val 25000"/>
              <a:gd name="adj3" fmla="val 41949"/>
              <a:gd name="adj4" fmla="val 81629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8444EAB-C135-49E0-98C7-DDEA2106FA45}"/>
              </a:ext>
            </a:extLst>
          </p:cNvPr>
          <p:cNvSpPr/>
          <p:nvPr/>
        </p:nvSpPr>
        <p:spPr>
          <a:xfrm>
            <a:off x="566615" y="3956169"/>
            <a:ext cx="78857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Перелік лікарських засобів, які підлягають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програмою державних гарантій медичного обслуговування населення.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: стрелка влево 8">
            <a:extLst>
              <a:ext uri="{FF2B5EF4-FFF2-40B4-BE49-F238E27FC236}">
                <a16:creationId xmlns="" xmlns:a16="http://schemas.microsoft.com/office/drawing/2014/main" id="{A1FB7077-E9DA-485A-B3AD-7FEDE8E34A48}"/>
              </a:ext>
            </a:extLst>
          </p:cNvPr>
          <p:cNvSpPr/>
          <p:nvPr/>
        </p:nvSpPr>
        <p:spPr>
          <a:xfrm>
            <a:off x="8738900" y="5209590"/>
            <a:ext cx="2886483" cy="691662"/>
          </a:xfrm>
          <a:prstGeom prst="leftArrowCallout">
            <a:avLst>
              <a:gd name="adj1" fmla="val 43220"/>
              <a:gd name="adj2" fmla="val 25000"/>
              <a:gd name="adj3" fmla="val 41949"/>
              <a:gd name="adj4" fmla="val 81629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</a:p>
        </p:txBody>
      </p:sp>
    </p:spTree>
    <p:extLst>
      <p:ext uri="{BB962C8B-B14F-4D97-AF65-F5344CB8AC3E}">
        <p14:creationId xmlns:p14="http://schemas.microsoft.com/office/powerpoint/2010/main" val="298851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ПАЦІЄНТА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НСЗУ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868" y="1761152"/>
            <a:ext cx="108325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сайті НСЗУ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https://nszu.gov.ua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розділі: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РЕІМБУРСАЦІЇ ЛІКАРСЬКИХ ЗАСОБІВ І МЕДВИРОБІВ»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Обрати будь-яку аптеку,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НСЗУ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відпуску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еРецептом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3DFCFF50-68E2-9567-F2C6-8ECFC8EC0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966" y="5047271"/>
            <a:ext cx="13462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ПАЦІЄНТА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0313" y="1294802"/>
            <a:ext cx="94160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Насамперед пацієнт приходить на прийом до лікаря, який надає первинну медичну допомогу, – лікаря загальної практики – сімейного лікаря (від 0 років), лікаря-педіатра (до 18 років) або лікаря-терапевта (від 18 років). При цьому, наявність укладеної з лікарем декларації не обов’язкова. На підставі оцінки стану здоров’я та медичних показань лікар, який надає первинну медичну допомогу, може скерувати пацієнта до лікаря-спеціаліста.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Лікар виписує електронний рецепт саме на міжнародну непатентовану назву (крім препаратів інсуліну), а пацієнт обирає в аптеці самостійно, яку конкретну торговельну назву бажає отримати із наявних в аптеці у момент звернення.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залежності від того, якого лікарського засобу потребує пацієнт, маршрут пацієнта буде різнитися.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1" t="2564" r="44771" b="60769"/>
          <a:stretch/>
        </p:blipFill>
        <p:spPr>
          <a:xfrm>
            <a:off x="127781" y="2481124"/>
            <a:ext cx="214532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6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ЕЛЕКТРОННА КАРТА МІСЦЬ ВІДПУСКУ ЛІКАРСЬКИХ ЗАСОБІВ</a:t>
            </a:r>
            <a:br>
              <a:rPr lang="ru-RU" sz="24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ЗА Е-РЕЦЕПТОМ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(31.01.24)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723220"/>
            <a:ext cx="5309108" cy="6006192"/>
          </a:xfrm>
          <a:prstGeom prst="rect">
            <a:avLst/>
          </a:prstGeom>
        </p:spPr>
      </p:pic>
      <p:sp>
        <p:nvSpPr>
          <p:cNvPr id="7" name="PlaceHolder 1"/>
          <p:cNvSpPr txBox="1">
            <a:spLocks/>
          </p:cNvSpPr>
          <p:nvPr/>
        </p:nvSpPr>
        <p:spPr>
          <a:xfrm>
            <a:off x="10070153" y="6255339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за даними сайту НСЗУ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629" y="2854854"/>
            <a:ext cx="63912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9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ВИБІР АПТЕК ТА АПТЕЧНИХ ПУНКТІВ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(31.01.24) 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1"/>
          <p:cNvSpPr txBox="1">
            <a:spLocks/>
          </p:cNvSpPr>
          <p:nvPr/>
        </p:nvSpPr>
        <p:spPr>
          <a:xfrm>
            <a:off x="10070153" y="6255339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за даними сайту НСЗУ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18" y="1109524"/>
            <a:ext cx="9821464" cy="50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69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КОНСТИТУЦІЯ УКРАЇНИ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32891" y="1690061"/>
            <a:ext cx="6848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49. Кожен має право на охорону здоров'я, медичну допомогу та медичне страхування.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Охорона здоров'я забезпечується державним фінансуванням відповідних соціально-економічних, медико-санітарних і </a:t>
            </a:r>
            <a:r>
              <a:rPr lang="uk-UA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оздоровчо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-профілактичних програм. </a:t>
            </a: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створює умови для ефективного і доступного для всіх громадян медичного обслуговування. У державних і комунальних закладах охорони здоров'я медична допомога надається безоплатно; 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існуюча мережа таких закладів не може бути скорочена. Держава сприяє розвиткові лікувальних закладів усіх форм власності.</a:t>
            </a:r>
            <a:endParaRPr lang="uk-UA" sz="20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Історія підготовки і прийняття Конституції Україн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7" y="1828797"/>
            <a:ext cx="4267202" cy="3200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25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РОЗПОДІЛ 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МІСЦЬ ВІДПУСКУ ЛІКАРСЬКИХ ЗАСОБІВ</a:t>
            </a:r>
            <a:br>
              <a:rPr lang="ru-RU" sz="24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ЗА ПРОГРАМАМИ Е-РЕЦЕПТОМ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(31.01.24) 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93" y="1109524"/>
            <a:ext cx="10120313" cy="5245892"/>
          </a:xfrm>
          <a:prstGeom prst="rect">
            <a:avLst/>
          </a:prstGeom>
        </p:spPr>
      </p:pic>
      <p:sp>
        <p:nvSpPr>
          <p:cNvPr id="4" name="PlaceHolder 1"/>
          <p:cNvSpPr txBox="1">
            <a:spLocks/>
          </p:cNvSpPr>
          <p:nvPr/>
        </p:nvSpPr>
        <p:spPr>
          <a:xfrm>
            <a:off x="10070153" y="6255339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за даними сайту НСЗУ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ОСТАННІ ПОГАШЕНІ Е-РЕЦЕПТИ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(31.01.24) 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78" y="901700"/>
            <a:ext cx="10085388" cy="5710766"/>
          </a:xfrm>
          <a:prstGeom prst="rect">
            <a:avLst/>
          </a:prstGeom>
        </p:spPr>
      </p:pic>
      <p:sp>
        <p:nvSpPr>
          <p:cNvPr id="9" name="PlaceHolder 1"/>
          <p:cNvSpPr txBox="1">
            <a:spLocks/>
          </p:cNvSpPr>
          <p:nvPr/>
        </p:nvSpPr>
        <p:spPr>
          <a:xfrm>
            <a:off x="10070153" y="6255339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за даними сайту НСЗУ</a:t>
            </a:r>
          </a:p>
        </p:txBody>
      </p:sp>
    </p:spTree>
    <p:extLst>
      <p:ext uri="{BB962C8B-B14F-4D97-AF65-F5344CB8AC3E}">
        <p14:creationId xmlns:p14="http://schemas.microsoft.com/office/powerpoint/2010/main" val="381138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ОПЛАТИ ЗА ПРОГРАМОЮ РЕІМБУРСАЦІЇ ВАРТОСТІ</a:t>
            </a:r>
            <a:br>
              <a:rPr lang="uk-UA" sz="2400" spc="-1" dirty="0">
                <a:solidFill>
                  <a:srgbClr val="000000"/>
                </a:solidFill>
                <a:latin typeface="Times New Roman"/>
              </a:rPr>
            </a:b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ЛІКАРСЬКИХ ЗАСОБІВ (грн.)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(31.01.24) 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34" y="1195249"/>
            <a:ext cx="10750632" cy="4910276"/>
          </a:xfrm>
          <a:prstGeom prst="rect">
            <a:avLst/>
          </a:prstGeom>
        </p:spPr>
      </p:pic>
      <p:sp>
        <p:nvSpPr>
          <p:cNvPr id="5" name="PlaceHolder 1"/>
          <p:cNvSpPr txBox="1">
            <a:spLocks/>
          </p:cNvSpPr>
          <p:nvPr/>
        </p:nvSpPr>
        <p:spPr>
          <a:xfrm>
            <a:off x="10070153" y="6255339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за даними сайту НСЗУ</a:t>
            </a:r>
          </a:p>
        </p:txBody>
      </p:sp>
      <p:sp>
        <p:nvSpPr>
          <p:cNvPr id="7" name="PlaceHolder 1"/>
          <p:cNvSpPr txBox="1">
            <a:spLocks/>
          </p:cNvSpPr>
          <p:nvPr/>
        </p:nvSpPr>
        <p:spPr>
          <a:xfrm>
            <a:off x="1082984" y="6105525"/>
            <a:ext cx="8594417" cy="371048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*наведено кількість аптечних закладів, які отримали оплати у 2023 році; **суми </a:t>
            </a:r>
            <a:r>
              <a:rPr lang="uk-UA" sz="1400" spc="-1" dirty="0" err="1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оплат</a:t>
            </a:r>
            <a:r>
              <a:rPr lang="uk-UA" sz="1400" spc="-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заокруглено до гривень.</a:t>
            </a:r>
          </a:p>
        </p:txBody>
      </p:sp>
    </p:spTree>
    <p:extLst>
      <p:ext uri="{BB962C8B-B14F-4D97-AF65-F5344CB8AC3E}">
        <p14:creationId xmlns:p14="http://schemas.microsoft.com/office/powerpoint/2010/main" val="1677739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ОПЛАТИ ЗА ПРОГРАМОЮ РЕІМБУРСАЦІЇ ВАРТОСТІ ЛІКАРСЬКИХ ЗАСОБІВ ПО НАСЕЛЕНИМ ПУНКТАМ (грн.)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(31.01.24) 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64" y="1028700"/>
            <a:ext cx="11752716" cy="5467350"/>
          </a:xfrm>
          <a:prstGeom prst="rect">
            <a:avLst/>
          </a:prstGeom>
        </p:spPr>
      </p:pic>
      <p:sp>
        <p:nvSpPr>
          <p:cNvPr id="4" name="PlaceHolder 1"/>
          <p:cNvSpPr txBox="1">
            <a:spLocks/>
          </p:cNvSpPr>
          <p:nvPr/>
        </p:nvSpPr>
        <p:spPr>
          <a:xfrm>
            <a:off x="10070153" y="6255339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за даними сайту НСЗУ</a:t>
            </a:r>
          </a:p>
        </p:txBody>
      </p:sp>
    </p:spTree>
    <p:extLst>
      <p:ext uri="{BB962C8B-B14F-4D97-AF65-F5344CB8AC3E}">
        <p14:creationId xmlns:p14="http://schemas.microsoft.com/office/powerpoint/2010/main" val="301122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ОПЛАТИ ЗА ПРОГРАМОЮ РЕІМБУРСАЦІЇ ВАРТОСТІ ЛІКАРСЬКИХ ЗАСОБІВ</a:t>
            </a:r>
            <a:br>
              <a:rPr lang="uk-UA" sz="2400" spc="-1" dirty="0">
                <a:solidFill>
                  <a:srgbClr val="000000"/>
                </a:solidFill>
                <a:latin typeface="Times New Roman"/>
              </a:rPr>
            </a:b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ПО УКРАЇНІ (грн.)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(31.01.24) 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45" y="1018432"/>
            <a:ext cx="9440409" cy="5594034"/>
          </a:xfrm>
          <a:prstGeom prst="rect">
            <a:avLst/>
          </a:prstGeom>
        </p:spPr>
      </p:pic>
      <p:sp>
        <p:nvSpPr>
          <p:cNvPr id="5" name="PlaceHolder 1"/>
          <p:cNvSpPr txBox="1">
            <a:spLocks/>
          </p:cNvSpPr>
          <p:nvPr/>
        </p:nvSpPr>
        <p:spPr>
          <a:xfrm>
            <a:off x="10070153" y="6255339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за даними сайту НСЗУ</a:t>
            </a:r>
          </a:p>
        </p:txBody>
      </p:sp>
    </p:spTree>
    <p:extLst>
      <p:ext uri="{BB962C8B-B14F-4D97-AF65-F5344CB8AC3E}">
        <p14:creationId xmlns:p14="http://schemas.microsoft.com/office/powerpoint/2010/main" val="1724175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/>
          <p:nvPr/>
        </p:nvSpPr>
        <p:spPr>
          <a:xfrm>
            <a:off x="3720825" y="3136961"/>
            <a:ext cx="6242863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0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 </a:t>
            </a:r>
            <a:r>
              <a:rPr lang="ru-RU" sz="2300" b="0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містах</a:t>
            </a:r>
            <a:r>
              <a:rPr lang="ru-RU" sz="2300" b="0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- </a:t>
            </a:r>
            <a:r>
              <a:rPr lang="uk-UA" sz="27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347</a:t>
            </a:r>
            <a:endParaRPr sz="2700" b="1" i="0" u="none" strike="noStrike" cap="none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0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 селищах </a:t>
            </a:r>
            <a:r>
              <a:rPr lang="ru-RU" sz="2300" b="0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міського</a:t>
            </a:r>
            <a:r>
              <a:rPr lang="ru-RU" sz="2300" b="0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типу - </a:t>
            </a:r>
            <a:r>
              <a:rPr lang="uk-UA" sz="27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82</a:t>
            </a:r>
            <a:endParaRPr sz="27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0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 селах - </a:t>
            </a:r>
            <a:r>
              <a:rPr lang="uk-UA" sz="27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61</a:t>
            </a:r>
            <a:endParaRPr sz="27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295807" y="1400761"/>
            <a:ext cx="6599324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аптек в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Україні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відпускають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ліки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b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програмою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реімбурсації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23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996867" y="4720686"/>
            <a:ext cx="10045699" cy="4462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 селах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приватні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аптеки –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найактивніші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учасники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програми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реімбурсації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23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470" y="1331512"/>
            <a:ext cx="843756" cy="93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/>
          <p:nvPr/>
        </p:nvSpPr>
        <p:spPr>
          <a:xfrm>
            <a:off x="2036224" y="5343672"/>
            <a:ext cx="690158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 селах  </a:t>
            </a:r>
            <a:r>
              <a:rPr lang="uk-UA" sz="55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98</a:t>
            </a:r>
            <a:r>
              <a:rPr lang="ru-RU" sz="55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%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аптек є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приватними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або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ФОП</a:t>
            </a:r>
            <a:endParaRPr sz="2300" b="0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2120446" y="1331512"/>
            <a:ext cx="247608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14 </a:t>
            </a:r>
            <a:r>
              <a:rPr lang="uk-UA" sz="5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004</a:t>
            </a:r>
            <a:endParaRPr sz="5500" b="0" i="0" u="none" strike="noStrike" cap="none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2120446" y="2447371"/>
            <a:ext cx="1727675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5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490</a:t>
            </a:r>
            <a:endParaRPr sz="5500" b="0" i="0" u="none" strike="noStrike" cap="none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3720825" y="2693592"/>
            <a:ext cx="7503742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аптек і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аптечних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пунктів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у </a:t>
            </a:r>
            <a:r>
              <a:rPr lang="ru-RU" sz="23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Рівненській</a:t>
            </a:r>
            <a:r>
              <a:rPr lang="ru-RU" sz="23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області</a:t>
            </a:r>
            <a:r>
              <a:rPr lang="ru-RU" sz="23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endParaRPr sz="23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61B38F-8309-33F0-D7E3-E11FAF64C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65" y="2450644"/>
            <a:ext cx="701965" cy="1003480"/>
          </a:xfrm>
          <a:prstGeom prst="rect">
            <a:avLst/>
          </a:prstGeom>
        </p:spPr>
      </p:pic>
      <p:sp>
        <p:nvSpPr>
          <p:cNvPr id="16" name="PlaceHolder 1">
            <a:extLst>
              <a:ext uri="{FF2B5EF4-FFF2-40B4-BE49-F238E27FC236}">
                <a16:creationId xmlns="" xmlns:a16="http://schemas.microsoft.com/office/drawing/2014/main" id="{F82EE043-59B7-4201-BBF8-70ABCE5E1D3C}"/>
              </a:ext>
            </a:extLst>
          </p:cNvPr>
          <p:cNvSpPr txBox="1">
            <a:spLocks/>
          </p:cNvSpPr>
          <p:nvPr/>
        </p:nvSpPr>
        <p:spPr>
          <a:xfrm>
            <a:off x="293319" y="219240"/>
            <a:ext cx="11441481" cy="890284"/>
          </a:xfrm>
          <a:prstGeom prst="rect">
            <a:avLst/>
          </a:prstGeom>
          <a:noFill/>
          <a:ln w="0">
            <a:noFill/>
          </a:ln>
        </p:spPr>
        <p:txBody>
          <a:bodyPr spcFirstLastPara="1" wrap="square" lIns="82800" tIns="41400" rIns="82800" bIns="414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АПТЕКИ, ЩО БЕРУТЬ УЧАСТЬ В ПРОГРАМІ РЕІМБУРСАЦІЇ</a:t>
            </a:r>
          </a:p>
        </p:txBody>
      </p:sp>
      <p:sp>
        <p:nvSpPr>
          <p:cNvPr id="12" name="PlaceHolder 1"/>
          <p:cNvSpPr txBox="1">
            <a:spLocks/>
          </p:cNvSpPr>
          <p:nvPr/>
        </p:nvSpPr>
        <p:spPr>
          <a:xfrm>
            <a:off x="10070153" y="6255339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 презентації НСЗУ</a:t>
            </a:r>
          </a:p>
        </p:txBody>
      </p:sp>
    </p:spTree>
    <p:extLst>
      <p:ext uri="{BB962C8B-B14F-4D97-AF65-F5344CB8AC3E}">
        <p14:creationId xmlns:p14="http://schemas.microsoft.com/office/powerpoint/2010/main" val="1999762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1cd48f82912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811" y="337792"/>
            <a:ext cx="423045" cy="51179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cd48f82912_0_12"/>
          <p:cNvSpPr txBox="1"/>
          <p:nvPr/>
        </p:nvSpPr>
        <p:spPr>
          <a:xfrm>
            <a:off x="514192" y="5633713"/>
            <a:ext cx="9555961" cy="8001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Кількість</a:t>
            </a:r>
            <a:r>
              <a:rPr lang="ru-RU" sz="20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аптек з договором з НСЗУ, але без </a:t>
            </a:r>
            <a:r>
              <a:rPr lang="ru-RU" sz="20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відпущених</a:t>
            </a:r>
            <a:r>
              <a:rPr lang="ru-RU" sz="20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ліків</a:t>
            </a:r>
            <a:r>
              <a:rPr lang="ru-RU" sz="20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за </a:t>
            </a:r>
            <a:r>
              <a:rPr lang="ru-RU" sz="20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програмою</a:t>
            </a:r>
            <a:r>
              <a:rPr lang="ru-RU" sz="20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«</a:t>
            </a:r>
            <a:r>
              <a:rPr lang="ru-RU" sz="20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Доступні</a:t>
            </a:r>
            <a:r>
              <a:rPr lang="ru-RU" sz="20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ліки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»</a:t>
            </a:r>
            <a:endParaRPr sz="20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0" name="Google Shape;180;g1cd48f82912_0_12"/>
          <p:cNvSpPr txBox="1"/>
          <p:nvPr/>
        </p:nvSpPr>
        <p:spPr>
          <a:xfrm>
            <a:off x="5791200" y="1292106"/>
            <a:ext cx="6166630" cy="17235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2520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69</a:t>
            </a:r>
            <a:r>
              <a:rPr lang="ru-RU" sz="2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аптек без </a:t>
            </a:r>
            <a:r>
              <a:rPr lang="ru-RU" sz="2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відпущених</a:t>
            </a:r>
            <a:r>
              <a:rPr lang="ru-RU" sz="2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ліків</a:t>
            </a:r>
            <a:r>
              <a:rPr lang="ru-RU" sz="2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за </a:t>
            </a:r>
            <a:r>
              <a:rPr lang="ru-RU" sz="2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програмою</a:t>
            </a:r>
            <a:r>
              <a:rPr lang="ru-RU" sz="2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“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Доступні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ліки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” з початку 2023 року:</a:t>
            </a:r>
            <a:endParaRPr sz="200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520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48"/>
              </a:buClr>
              <a:buSzPts val="1700"/>
              <a:buFont typeface="Noto Sans Symbols"/>
              <a:buChar char="▪"/>
            </a:pPr>
            <a:r>
              <a:rPr lang="ru-RU" sz="2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містах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45</a:t>
            </a:r>
            <a:endParaRPr sz="200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520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48"/>
              </a:buClr>
              <a:buSzPts val="1700"/>
              <a:buFont typeface="Noto Sans Symbols"/>
              <a:buChar char="▪"/>
            </a:pPr>
            <a:r>
              <a:rPr lang="ru-RU" sz="2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смт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12</a:t>
            </a:r>
            <a:endParaRPr sz="2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520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48"/>
              </a:buClr>
              <a:buSzPts val="1700"/>
              <a:buFont typeface="Noto Sans Symbols"/>
              <a:buChar char="▪"/>
            </a:pPr>
            <a:r>
              <a:rPr lang="ru-RU" sz="2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 селах </a:t>
            </a:r>
            <a:r>
              <a:rPr lang="ru-RU" sz="2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12</a:t>
            </a:r>
            <a:endParaRPr sz="2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271694"/>
              </p:ext>
            </p:extLst>
          </p:nvPr>
        </p:nvGraphicFramePr>
        <p:xfrm>
          <a:off x="852193" y="2409824"/>
          <a:ext cx="8563729" cy="319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laceHolder 1"/>
          <p:cNvSpPr txBox="1">
            <a:spLocks/>
          </p:cNvSpPr>
          <p:nvPr/>
        </p:nvSpPr>
        <p:spPr>
          <a:xfrm>
            <a:off x="10070153" y="6255339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 презентації НСЗУ</a:t>
            </a:r>
          </a:p>
        </p:txBody>
      </p:sp>
      <p:sp>
        <p:nvSpPr>
          <p:cNvPr id="11" name="PlaceHolder 1">
            <a:extLst>
              <a:ext uri="{FF2B5EF4-FFF2-40B4-BE49-F238E27FC236}">
                <a16:creationId xmlns="" xmlns:a16="http://schemas.microsoft.com/office/drawing/2014/main" id="{F82EE043-59B7-4201-BBF8-70ABCE5E1D3C}"/>
              </a:ext>
            </a:extLst>
          </p:cNvPr>
          <p:cNvSpPr txBox="1">
            <a:spLocks/>
          </p:cNvSpPr>
          <p:nvPr/>
        </p:nvSpPr>
        <p:spPr>
          <a:xfrm>
            <a:off x="298975" y="229527"/>
            <a:ext cx="11441481" cy="890284"/>
          </a:xfrm>
          <a:prstGeom prst="rect">
            <a:avLst/>
          </a:prstGeom>
          <a:noFill/>
          <a:ln w="0">
            <a:noFill/>
          </a:ln>
        </p:spPr>
        <p:txBody>
          <a:bodyPr spcFirstLastPara="1" wrap="square" lIns="82800" tIns="41400" rIns="82800" bIns="414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АПТЕК З ДОГОВОРОМ БЕЗ ВІДПУЩЕНИХ ЛІКІВ</a:t>
            </a:r>
          </a:p>
        </p:txBody>
      </p:sp>
    </p:spTree>
    <p:extLst>
      <p:ext uri="{BB962C8B-B14F-4D97-AF65-F5344CB8AC3E}">
        <p14:creationId xmlns:p14="http://schemas.microsoft.com/office/powerpoint/2010/main" val="3670839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811" y="337792"/>
            <a:ext cx="423045" cy="51179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676363" y="1494198"/>
            <a:ext cx="10675392" cy="4000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049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0" u="none" strike="noStrike" cap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мешканців</a:t>
            </a:r>
            <a:r>
              <a:rPr lang="ru-RU" sz="2000" b="1" i="0" u="none" strike="noStrike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Рівненської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cap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області</a:t>
            </a:r>
            <a:r>
              <a:rPr lang="ru-RU" sz="2000" b="1" i="0" u="none" strike="noStrike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b="1" i="0" u="none" strike="noStrike" cap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користуються</a:t>
            </a:r>
            <a:r>
              <a:rPr lang="ru-RU" sz="2000" b="1" i="0" u="none" strike="noStrike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b="1" i="0" u="none" strike="noStrike" cap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програмою</a:t>
            </a:r>
            <a:r>
              <a:rPr lang="ru-RU" sz="2000" b="1" i="0" u="none" strike="noStrike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b="1" i="0" u="none" strike="noStrike" cap="none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реімбурсац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ru-RU" sz="2000" b="1" i="0" u="none" strike="noStrike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з 2019 р.</a:t>
            </a:r>
            <a:endParaRPr sz="2000" b="1" i="0" u="none" strike="noStrike" cap="none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="" xmlns:a16="http://schemas.microsoft.com/office/drawing/2014/main" id="{1716F8D7-337A-6892-37FA-D6FC1E3FE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263863"/>
              </p:ext>
            </p:extLst>
          </p:nvPr>
        </p:nvGraphicFramePr>
        <p:xfrm>
          <a:off x="5486399" y="2647980"/>
          <a:ext cx="6321457" cy="3185964"/>
        </p:xfrm>
        <a:graphic>
          <a:graphicData uri="http://schemas.openxmlformats.org/drawingml/2006/table">
            <a:tbl>
              <a:tblPr firstRow="1"/>
              <a:tblGrid>
                <a:gridCol w="1424453">
                  <a:extLst>
                    <a:ext uri="{9D8B030D-6E8A-4147-A177-3AD203B41FA5}">
                      <a16:colId xmlns="" xmlns:a16="http://schemas.microsoft.com/office/drawing/2014/main" val="3211444297"/>
                    </a:ext>
                  </a:extLst>
                </a:gridCol>
                <a:gridCol w="1224251">
                  <a:extLst>
                    <a:ext uri="{9D8B030D-6E8A-4147-A177-3AD203B41FA5}">
                      <a16:colId xmlns="" xmlns:a16="http://schemas.microsoft.com/office/drawing/2014/main" val="64978252"/>
                    </a:ext>
                  </a:extLst>
                </a:gridCol>
                <a:gridCol w="1224251">
                  <a:extLst>
                    <a:ext uri="{9D8B030D-6E8A-4147-A177-3AD203B41FA5}">
                      <a16:colId xmlns="" xmlns:a16="http://schemas.microsoft.com/office/drawing/2014/main" val="3077191687"/>
                    </a:ext>
                  </a:extLst>
                </a:gridCol>
                <a:gridCol w="1224251">
                  <a:extLst>
                    <a:ext uri="{9D8B030D-6E8A-4147-A177-3AD203B41FA5}">
                      <a16:colId xmlns="" xmlns:a16="http://schemas.microsoft.com/office/drawing/2014/main" val="3081295158"/>
                    </a:ext>
                  </a:extLst>
                </a:gridCol>
                <a:gridCol w="1224251">
                  <a:extLst>
                    <a:ext uri="{9D8B030D-6E8A-4147-A177-3AD203B41FA5}">
                      <a16:colId xmlns="" xmlns:a16="http://schemas.microsoft.com/office/drawing/2014/main" val="2519634520"/>
                    </a:ext>
                  </a:extLst>
                </a:gridCol>
              </a:tblGrid>
              <a:tr h="108587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населеного пункту</a:t>
                      </a:r>
                      <a:endParaRPr lang="uk-UA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 нас. пунктів</a:t>
                      </a:r>
                      <a:endParaRPr lang="uk-UA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Відпущено рецептів</a:t>
                      </a:r>
                      <a:endParaRPr lang="uk-UA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Рецептів на пацієнта</a:t>
                      </a:r>
                      <a:endParaRPr lang="uk-UA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К-сть пацієнтів</a:t>
                      </a:r>
                      <a:endParaRPr lang="uk-UA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516373979"/>
                  </a:ext>
                </a:extLst>
              </a:tr>
              <a:tr h="54903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місто</a:t>
                      </a:r>
                      <a:endParaRPr lang="uk-UA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1 142 608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111 220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454963640"/>
                  </a:ext>
                </a:extLst>
              </a:tr>
              <a:tr h="46495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</a:t>
                      </a:r>
                      <a:endParaRPr lang="uk-UA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13 231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62138568"/>
                  </a:ext>
                </a:extLst>
              </a:tr>
              <a:tr h="53705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смт</a:t>
                      </a:r>
                      <a:endParaRPr lang="uk-UA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509413825"/>
                  </a:ext>
                </a:extLst>
              </a:tr>
              <a:tr h="54903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1 571 519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147 049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973621287"/>
                  </a:ext>
                </a:extLst>
              </a:tr>
            </a:tbl>
          </a:graphicData>
        </a:graphic>
      </p:graphicFrame>
      <p:sp>
        <p:nvSpPr>
          <p:cNvPr id="10" name="PlaceHolder 1">
            <a:extLst>
              <a:ext uri="{FF2B5EF4-FFF2-40B4-BE49-F238E27FC236}">
                <a16:creationId xmlns="" xmlns:a16="http://schemas.microsoft.com/office/drawing/2014/main" id="{F82EE043-59B7-4201-BBF8-70ABCE5E1D3C}"/>
              </a:ext>
            </a:extLst>
          </p:cNvPr>
          <p:cNvSpPr txBox="1">
            <a:spLocks/>
          </p:cNvSpPr>
          <p:nvPr/>
        </p:nvSpPr>
        <p:spPr>
          <a:xfrm>
            <a:off x="293319" y="219240"/>
            <a:ext cx="11441481" cy="890284"/>
          </a:xfrm>
          <a:prstGeom prst="rect">
            <a:avLst/>
          </a:prstGeom>
          <a:noFill/>
          <a:ln w="0">
            <a:noFill/>
          </a:ln>
        </p:spPr>
        <p:txBody>
          <a:bodyPr spcFirstLastPara="1" wrap="square" lIns="82800" tIns="41400" rIns="82800" bIns="414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КОРИСТУВАЧІВ ПРОГРАМОЮ</a:t>
            </a:r>
          </a:p>
        </p:txBody>
      </p:sp>
      <p:sp>
        <p:nvSpPr>
          <p:cNvPr id="11" name="PlaceHolder 1"/>
          <p:cNvSpPr txBox="1">
            <a:spLocks/>
          </p:cNvSpPr>
          <p:nvPr/>
        </p:nvSpPr>
        <p:spPr>
          <a:xfrm>
            <a:off x="10070153" y="6255339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 презентації НСЗУ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550" y="3079079"/>
            <a:ext cx="48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«Доступні ліки» – 141 500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Інсулін – 7 833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Розлади психіки і поведінки – 1 402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 Паркінсона – 784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Нецукровий діабет –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Імуносупресивні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лікарські засоби – 42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Опіоїдні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анальгетики – 24</a:t>
            </a:r>
          </a:p>
        </p:txBody>
      </p:sp>
    </p:spTree>
    <p:extLst>
      <p:ext uri="{BB962C8B-B14F-4D97-AF65-F5344CB8AC3E}">
        <p14:creationId xmlns:p14="http://schemas.microsoft.com/office/powerpoint/2010/main" val="884581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811" y="337792"/>
            <a:ext cx="423045" cy="51179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/>
        </p:nvSpPr>
        <p:spPr>
          <a:xfrm>
            <a:off x="1903510" y="1899669"/>
            <a:ext cx="40544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1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декларацій</a:t>
            </a:r>
            <a:r>
              <a:rPr lang="ru-RU" sz="21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у </a:t>
            </a:r>
            <a:r>
              <a:rPr lang="ru-RU" sz="21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Рівненській</a:t>
            </a:r>
            <a:r>
              <a:rPr lang="ru-RU" sz="21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br>
              <a:rPr lang="ru-RU" sz="21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21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області</a:t>
            </a:r>
            <a:r>
              <a:rPr lang="ru-RU" sz="21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з </a:t>
            </a:r>
            <a:r>
              <a:rPr lang="ru-RU" sz="21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лікарем</a:t>
            </a:r>
            <a:r>
              <a:rPr lang="ru-RU" sz="21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ПМД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454718" y="2807506"/>
            <a:ext cx="5274231" cy="3539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17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981,4 тис. 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 </a:t>
            </a:r>
            <a:r>
              <a:rPr lang="ru-RU" sz="17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граничної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7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відстані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(92</a:t>
            </a:r>
            <a:r>
              <a:rPr lang="ru-RU" sz="17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,3 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%)</a:t>
            </a:r>
            <a:endParaRPr sz="1700" b="0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454718" y="3330623"/>
            <a:ext cx="5274231" cy="3539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81,9 тис. 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 межами </a:t>
            </a:r>
            <a:r>
              <a:rPr lang="ru-RU" sz="17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граничної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7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відстані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</a:t>
            </a:r>
            <a:r>
              <a:rPr lang="ru-RU" sz="17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7,7 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%)</a:t>
            </a:r>
            <a:endParaRPr sz="1700" b="0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0" y="6365443"/>
            <a:ext cx="36918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14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 ГРАНИЧНА ВІДСТАНЬ – 7 КМ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7058075" y="1695025"/>
            <a:ext cx="4957249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1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декларацій</a:t>
            </a:r>
            <a:r>
              <a:rPr lang="ru-RU" sz="21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у селах </a:t>
            </a:r>
            <a:r>
              <a:rPr lang="ru-RU" sz="21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Рівненської</a:t>
            </a:r>
            <a:r>
              <a:rPr lang="ru-RU" sz="21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1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області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5919810" y="2415174"/>
            <a:ext cx="6095514" cy="3539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227,7 тис. до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граничної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відстані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(73,54 %)</a:t>
            </a:r>
            <a:endParaRPr sz="1700" b="1" dirty="0"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5919810" y="2959119"/>
            <a:ext cx="6095514" cy="3539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81,9 тис. за 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межами </a:t>
            </a:r>
            <a:r>
              <a:rPr lang="ru-RU" sz="17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граничної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7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відстані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7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відстані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(</a:t>
            </a:r>
            <a:r>
              <a:rPr lang="ru-RU" sz="17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26,46 </a:t>
            </a:r>
            <a:r>
              <a:rPr lang="ru-RU" sz="17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%)</a:t>
            </a:r>
            <a:endParaRPr sz="1700" b="0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6093725" y="3428971"/>
            <a:ext cx="6008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18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Відстань</a:t>
            </a:r>
            <a:r>
              <a:rPr lang="ru-RU" sz="18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</a:t>
            </a:r>
            <a:r>
              <a:rPr lang="ru-RU" sz="18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місця</a:t>
            </a:r>
            <a:r>
              <a:rPr lang="ru-RU" sz="18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укладення</a:t>
            </a:r>
            <a:r>
              <a:rPr lang="ru-RU" sz="18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декларації</a:t>
            </a:r>
            <a:r>
              <a:rPr lang="ru-RU" sz="18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br>
              <a:rPr lang="ru-RU" sz="18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18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 </a:t>
            </a:r>
            <a:r>
              <a:rPr lang="ru-RU" sz="1800" b="1" i="0" u="none" strike="noStrike" cap="none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найближчої</a:t>
            </a:r>
            <a:r>
              <a:rPr lang="ru-RU" sz="18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аптеки в селах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8" name="Google Shape;218;p29"/>
          <p:cNvGraphicFramePr/>
          <p:nvPr>
            <p:extLst>
              <p:ext uri="{D42A27DB-BD31-4B8C-83A1-F6EECF244321}">
                <p14:modId xmlns:p14="http://schemas.microsoft.com/office/powerpoint/2010/main" val="3895248083"/>
              </p:ext>
            </p:extLst>
          </p:nvPr>
        </p:nvGraphicFramePr>
        <p:xfrm>
          <a:off x="454718" y="3907394"/>
          <a:ext cx="5268749" cy="22421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95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4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Ранг </a:t>
                      </a:r>
                      <a:r>
                        <a:rPr lang="ru-RU" sz="18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найближчої</a:t>
                      </a: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аптеки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Перша </a:t>
                      </a:r>
                      <a:r>
                        <a:rPr lang="ru-RU" sz="18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найближча</a:t>
                      </a: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аптека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Друга </a:t>
                      </a:r>
                      <a:r>
                        <a:rPr lang="ru-RU" sz="18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найближча</a:t>
                      </a: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аптека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Тип </a:t>
                      </a:r>
                      <a:r>
                        <a:rPr lang="ru-RU" sz="18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населеного</a:t>
                      </a: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пункту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Середня</a:t>
                      </a: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b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</a:br>
                      <a:r>
                        <a:rPr lang="ru-RU" sz="18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відстань</a:t>
                      </a: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, км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Середня</a:t>
                      </a: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800" b="1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відстань</a:t>
                      </a: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, км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місто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смт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село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CFB12B-1048-9A8D-1E67-5DEC33299C10}"/>
              </a:ext>
            </a:extLst>
          </p:cNvPr>
          <p:cNvSpPr txBox="1"/>
          <p:nvPr/>
        </p:nvSpPr>
        <p:spPr>
          <a:xfrm>
            <a:off x="2228138" y="1166072"/>
            <a:ext cx="332180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</a:t>
            </a:r>
            <a:r>
              <a:rPr lang="ru-RU" sz="45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,1 млн</a:t>
            </a:r>
            <a:endParaRPr lang="x-none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0908DCF-D2EE-46CB-FDDF-4F8599CB9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89" y="1425331"/>
            <a:ext cx="1115512" cy="1115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CEC21D-09BD-B285-7585-A3A77E9C9609}"/>
              </a:ext>
            </a:extLst>
          </p:cNvPr>
          <p:cNvSpPr txBox="1"/>
          <p:nvPr/>
        </p:nvSpPr>
        <p:spPr>
          <a:xfrm>
            <a:off x="7058075" y="1041138"/>
            <a:ext cx="313266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309,6 тис. </a:t>
            </a:r>
            <a:endParaRPr lang="x-none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CBFBDA1-E880-69AA-AE78-1437CD7C7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976" y="1115034"/>
            <a:ext cx="931417" cy="931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я 4">
            <a:extLst>
              <a:ext uri="{FF2B5EF4-FFF2-40B4-BE49-F238E27FC236}">
                <a16:creationId xmlns="" xmlns:a16="http://schemas.microsoft.com/office/drawing/2014/main" id="{D8D12F18-AD1B-ADAA-7F38-EAC8032C2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69093"/>
              </p:ext>
            </p:extLst>
          </p:nvPr>
        </p:nvGraphicFramePr>
        <p:xfrm>
          <a:off x="6385207" y="4096949"/>
          <a:ext cx="5211126" cy="2557158"/>
        </p:xfrm>
        <a:graphic>
          <a:graphicData uri="http://schemas.openxmlformats.org/drawingml/2006/table">
            <a:tbl>
              <a:tblPr firstRow="1"/>
              <a:tblGrid>
                <a:gridCol w="2605563">
                  <a:extLst>
                    <a:ext uri="{9D8B030D-6E8A-4147-A177-3AD203B41FA5}">
                      <a16:colId xmlns="" xmlns:a16="http://schemas.microsoft.com/office/drawing/2014/main" val="2352671876"/>
                    </a:ext>
                  </a:extLst>
                </a:gridCol>
                <a:gridCol w="2605563">
                  <a:extLst>
                    <a:ext uri="{9D8B030D-6E8A-4147-A177-3AD203B41FA5}">
                      <a16:colId xmlns="" xmlns:a16="http://schemas.microsoft.com/office/drawing/2014/main" val="1305744290"/>
                    </a:ext>
                  </a:extLst>
                </a:gridCol>
              </a:tblGrid>
              <a:tr h="28475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Відстань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Декларації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708190669"/>
                  </a:ext>
                </a:extLst>
              </a:tr>
              <a:tr h="22523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км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127 079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5786025"/>
                  </a:ext>
                </a:extLst>
              </a:tr>
              <a:tr h="2847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до 3 км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864524984"/>
                  </a:ext>
                </a:extLst>
              </a:tr>
              <a:tr h="2847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до 5 км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520505660"/>
                  </a:ext>
                </a:extLst>
              </a:tr>
              <a:tr h="2847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до 7 км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33 768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742174742"/>
                  </a:ext>
                </a:extLst>
              </a:tr>
              <a:tr h="2847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до 9 км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29 576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478865794"/>
                  </a:ext>
                </a:extLst>
              </a:tr>
              <a:tr h="2847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до 11 км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516900422"/>
                  </a:ext>
                </a:extLst>
              </a:tr>
              <a:tr h="271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до 15 км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22 353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940180222"/>
                  </a:ext>
                </a:extLst>
              </a:tr>
              <a:tr h="2847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до 20 км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384611472"/>
                  </a:ext>
                </a:extLst>
              </a:tr>
            </a:tbl>
          </a:graphicData>
        </a:graphic>
      </p:graphicFrame>
      <p:sp>
        <p:nvSpPr>
          <p:cNvPr id="20" name="PlaceHolder 1">
            <a:extLst>
              <a:ext uri="{FF2B5EF4-FFF2-40B4-BE49-F238E27FC236}">
                <a16:creationId xmlns="" xmlns:a16="http://schemas.microsoft.com/office/drawing/2014/main" id="{F82EE043-59B7-4201-BBF8-70ABCE5E1D3C}"/>
              </a:ext>
            </a:extLst>
          </p:cNvPr>
          <p:cNvSpPr txBox="1">
            <a:spLocks/>
          </p:cNvSpPr>
          <p:nvPr/>
        </p:nvSpPr>
        <p:spPr>
          <a:xfrm>
            <a:off x="293319" y="219240"/>
            <a:ext cx="11441481" cy="890284"/>
          </a:xfrm>
          <a:prstGeom prst="rect">
            <a:avLst/>
          </a:prstGeom>
          <a:noFill/>
          <a:ln w="0">
            <a:noFill/>
          </a:ln>
        </p:spPr>
        <p:txBody>
          <a:bodyPr spcFirstLastPara="1" wrap="square" lIns="82800" tIns="41400" rIns="82800" bIns="414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ДЕКЛАРАЦІЙ ТА ВІДСТАНЬ ДО НАЙБЛИЖЧОЇ АПТЕКИ</a:t>
            </a:r>
          </a:p>
        </p:txBody>
      </p:sp>
      <p:sp>
        <p:nvSpPr>
          <p:cNvPr id="21" name="PlaceHolder 1"/>
          <p:cNvSpPr txBox="1">
            <a:spLocks/>
          </p:cNvSpPr>
          <p:nvPr/>
        </p:nvSpPr>
        <p:spPr>
          <a:xfrm>
            <a:off x="10242182" y="930960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 презентації НСЗУ</a:t>
            </a:r>
          </a:p>
        </p:txBody>
      </p:sp>
    </p:spTree>
    <p:extLst>
      <p:ext uri="{BB962C8B-B14F-4D97-AF65-F5344CB8AC3E}">
        <p14:creationId xmlns:p14="http://schemas.microsoft.com/office/powerpoint/2010/main" val="382144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811" y="337792"/>
            <a:ext cx="423045" cy="51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192" y="1410036"/>
            <a:ext cx="1341371" cy="1341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8" name="Google Shape;228;p6"/>
          <p:cNvSpPr/>
          <p:nvPr/>
        </p:nvSpPr>
        <p:spPr>
          <a:xfrm>
            <a:off x="1219200" y="3063997"/>
            <a:ext cx="10277946" cy="186200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с. БУДКИ-КАМ’ЯНСЬКІ 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 </a:t>
            </a:r>
            <a:r>
              <a:rPr lang="ru-RU" sz="23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середня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відстань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до </a:t>
            </a:r>
            <a:r>
              <a:rPr lang="ru-RU" sz="23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найближчої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аптеки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38</a:t>
            </a:r>
            <a:r>
              <a:rPr lang="ru-RU" sz="23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,9 км. </a:t>
            </a:r>
          </a:p>
          <a:p>
            <a:pPr lvl="0"/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с. КАМ’ЯНЕ </a:t>
            </a:r>
            <a:r>
              <a:rPr lang="ru-RU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середня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відстань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до </a:t>
            </a:r>
            <a:r>
              <a:rPr lang="ru-RU" sz="23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найближчої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аптеки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34,3</a:t>
            </a:r>
            <a:r>
              <a:rPr lang="ru-RU" sz="23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км. </a:t>
            </a:r>
          </a:p>
          <a:p>
            <a:pPr lvl="0"/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с. ОБСІЧ </a:t>
            </a:r>
            <a:r>
              <a:rPr lang="ru-RU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середня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відстань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до </a:t>
            </a:r>
            <a:r>
              <a:rPr lang="ru-RU" sz="23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найближчої</a:t>
            </a:r>
            <a:r>
              <a:rPr lang="ru-RU" sz="23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аптеки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29,2</a:t>
            </a:r>
            <a:r>
              <a:rPr lang="ru-RU" sz="23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км.</a:t>
            </a:r>
          </a:p>
          <a:p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с. ПОЗНАНЬ </a:t>
            </a:r>
            <a:r>
              <a:rPr lang="ru-RU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середня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відстань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найближчої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аптеки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23,1 км.</a:t>
            </a:r>
            <a:endParaRPr lang="ru-RU" sz="2300" b="1" i="0" u="none" strike="noStrike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с. ГЛИННЕ </a:t>
            </a:r>
            <a:r>
              <a:rPr lang="ru-RU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середня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відстань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найближчої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аптеки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21,5 км. </a:t>
            </a:r>
            <a:endParaRPr lang="ru-RU" sz="2300" b="1" u="none" strike="noStrike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PlaceHolder 1"/>
          <p:cNvSpPr txBox="1">
            <a:spLocks/>
          </p:cNvSpPr>
          <p:nvPr/>
        </p:nvSpPr>
        <p:spPr>
          <a:xfrm>
            <a:off x="10070153" y="6255339"/>
            <a:ext cx="1944827" cy="357127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з презентації НСЗУ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0369" y="5365355"/>
            <a:ext cx="7975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ВІДСТАНЬ ДО НАЙБЛИЖЧОЇ АПТЕКИ В СЕЛАХ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РІВНЕНСЬКІЙ ОБЛАСТІ – 5,9 КМ, В УКРАЇНІ – 7,8 КМ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9359" y="1872027"/>
            <a:ext cx="5660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 ВІДСТАНЬ ДО АПТЕК В СЕЛАХ:</a:t>
            </a:r>
          </a:p>
        </p:txBody>
      </p:sp>
      <p:sp>
        <p:nvSpPr>
          <p:cNvPr id="16" name="PlaceHolder 1">
            <a:extLst>
              <a:ext uri="{FF2B5EF4-FFF2-40B4-BE49-F238E27FC236}">
                <a16:creationId xmlns="" xmlns:a16="http://schemas.microsoft.com/office/drawing/2014/main" id="{F82EE043-59B7-4201-BBF8-70ABCE5E1D3C}"/>
              </a:ext>
            </a:extLst>
          </p:cNvPr>
          <p:cNvSpPr txBox="1">
            <a:spLocks/>
          </p:cNvSpPr>
          <p:nvPr/>
        </p:nvSpPr>
        <p:spPr>
          <a:xfrm>
            <a:off x="293319" y="219240"/>
            <a:ext cx="11441481" cy="890284"/>
          </a:xfrm>
          <a:prstGeom prst="rect">
            <a:avLst/>
          </a:prstGeom>
          <a:noFill/>
          <a:ln w="0">
            <a:noFill/>
          </a:ln>
        </p:spPr>
        <p:txBody>
          <a:bodyPr spcFirstLastPara="1" wrap="square" lIns="82800" tIns="41400" rIns="82800" bIns="414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«ДОСТУПНІ ЛІКИ» У СЕЛАХ ТА СМТ</a:t>
            </a:r>
          </a:p>
        </p:txBody>
      </p:sp>
    </p:spTree>
    <p:extLst>
      <p:ext uri="{BB962C8B-B14F-4D97-AF65-F5344CB8AC3E}">
        <p14:creationId xmlns:p14="http://schemas.microsoft.com/office/powerpoint/2010/main" val="19706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234;p3"/>
          <p:cNvPicPr/>
          <p:nvPr/>
        </p:nvPicPr>
        <p:blipFill>
          <a:blip r:embed="rId3"/>
          <a:stretch/>
        </p:blipFill>
        <p:spPr>
          <a:xfrm>
            <a:off x="6372360" y="491400"/>
            <a:ext cx="5289480" cy="5229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8" name="Google Shape;235;p3"/>
          <p:cNvSpPr/>
          <p:nvPr/>
        </p:nvSpPr>
        <p:spPr>
          <a:xfrm>
            <a:off x="127440" y="2030040"/>
            <a:ext cx="6135480" cy="14773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3000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3000" i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Якість</a:t>
            </a:r>
            <a:r>
              <a:rPr lang="ru-RU" sz="3000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000" i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доступність</a:t>
            </a:r>
            <a:r>
              <a:rPr lang="ru-RU" sz="3000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 та </a:t>
            </a:r>
            <a:r>
              <a:rPr lang="ru-RU" sz="3000" i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безоплатність</a:t>
            </a:r>
            <a:r>
              <a:rPr lang="ru-RU" sz="3000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i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медичної</a:t>
            </a:r>
            <a:r>
              <a:rPr lang="ru-RU" sz="3000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i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допомоги</a:t>
            </a:r>
            <a:r>
              <a:rPr lang="ru-RU" sz="3000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 для </a:t>
            </a:r>
            <a:r>
              <a:rPr lang="ru-RU" sz="3000" i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українців</a:t>
            </a:r>
            <a:r>
              <a:rPr lang="ru-RU" sz="3000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endParaRPr lang="uk-UA" sz="3000" i="1" spc="-1" dirty="0">
              <a:solidFill>
                <a:srgbClr val="000000"/>
              </a:solidFill>
            </a:endParaRPr>
          </a:p>
        </p:txBody>
      </p:sp>
      <p:sp>
        <p:nvSpPr>
          <p:cNvPr id="199" name="Google Shape;236;p3"/>
          <p:cNvSpPr/>
          <p:nvPr/>
        </p:nvSpPr>
        <p:spPr>
          <a:xfrm>
            <a:off x="7230960" y="5932800"/>
            <a:ext cx="357228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Міністр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охорони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здоров`я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України</a:t>
            </a:r>
            <a:endParaRPr lang="uk-UA" spc="-1" dirty="0">
              <a:solidFill>
                <a:srgbClr val="000000"/>
              </a:solidFill>
            </a:endParaRPr>
          </a:p>
          <a:p>
            <a:pPr algn="ctr">
              <a:tabLst>
                <a:tab pos="0" algn="l"/>
              </a:tabLst>
            </a:pPr>
            <a:r>
              <a:rPr lang="ru-RU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Віктор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 Ляшко</a:t>
            </a:r>
            <a:endParaRPr lang="uk-UA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7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ЗАБЕЗПЕЧЕННЯ ЛІКАМИ ЖИТЕЛІВ ВІДДАЛЕНИХ НАСЕЛЕНИХ ПУНКТІВ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СІЛЬСЬКОГО ТИПУ</a:t>
            </a: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 РІВНЕНСЬКОЇ ОБЛАСТІ</a:t>
            </a:r>
            <a:endParaRPr lang="uk-UA" sz="2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63CECD2-9EDA-4B24-AE47-AD95BA6A2B01}"/>
              </a:ext>
            </a:extLst>
          </p:cNvPr>
          <p:cNvSpPr/>
          <p:nvPr/>
        </p:nvSpPr>
        <p:spPr>
          <a:xfrm>
            <a:off x="388815" y="2255747"/>
            <a:ext cx="55665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території Рівненської області, станом на січень 2024 року загалом по області із 1000 населених пунктів сільського типу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(далі - сіл):</a:t>
            </a: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 села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(14,2%)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уклали договори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 ліцензіатом з роздрібної торгівлі лікарськими засобами та лікувально-профілактичним закладом;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 села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(10,2%)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 ліцензовані аптечні заклади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756 сіл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(75,6%)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мають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ліцензованих аптечних закладів та не укладали договори з лікувально-профілактичним закладом.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AD0E3C98-9120-4046-BB49-16053BA06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285998"/>
              </p:ext>
            </p:extLst>
          </p:nvPr>
        </p:nvGraphicFramePr>
        <p:xfrm>
          <a:off x="6236679" y="1565783"/>
          <a:ext cx="5778301" cy="423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712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ЗАБЕЗПЕЧЕННЯ ЛІКАМИ ЖИТЕЛІВ ВІДДАЛЕНИХ НАСЕЛЕНИХ ПУНКТІВ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СІЛЬСЬКОГО ТИПУ</a:t>
            </a: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 РІВНЕНСЬКОГО РАЙОНУ</a:t>
            </a:r>
            <a:endParaRPr lang="uk-UA" sz="2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D8F2761-D418-42F7-9099-2697049AD309}"/>
              </a:ext>
            </a:extLst>
          </p:cNvPr>
          <p:cNvSpPr/>
          <p:nvPr/>
        </p:nvSpPr>
        <p:spPr>
          <a:xfrm>
            <a:off x="5816600" y="246110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Рівненському районі 26 територіальних громад, до складу яких входить 427 сіл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яких: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 сіл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уклали договори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лікувально-профілактичним закладом;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 села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 ліцензовані аптечні заклади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369 сіл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(86%)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мають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ліцензованих аптечних закладів та не укладали договори з лікувально-профілактичним закладом.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20738"/>
              </p:ext>
            </p:extLst>
          </p:nvPr>
        </p:nvGraphicFramePr>
        <p:xfrm>
          <a:off x="152398" y="1634066"/>
          <a:ext cx="5664202" cy="411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3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ЗАБЕЗПЕЧЕННЯ ЛІКАМИ ЖИТЕЛІВ ВІДДАЛЕНИХ НАСЕЛЕНИХ ПУНКТІВ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СІЛЬСЬКОГО ТИПУ</a:t>
            </a: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 ДУБЕНСЬКОГО РАЙОНУ</a:t>
            </a:r>
            <a:endParaRPr lang="uk-UA" sz="2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9139ADC-40D0-421F-9018-732FD10C0D33}"/>
              </a:ext>
            </a:extLst>
          </p:cNvPr>
          <p:cNvSpPr/>
          <p:nvPr/>
        </p:nvSpPr>
        <p:spPr>
          <a:xfrm>
            <a:off x="293320" y="2528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Дубенському районі 19 територіальних громад, до складу яких входить 298 сіл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яких: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- 49 сіл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(16%)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уклали договори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лікувально-профілактичним закладом;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- 19 сіл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 ліцензовані аптечні заклади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- 230 сіл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(77%)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мають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ліцензованих аптечних закладів та не укладали договори з лікувально-профілактичним закладом.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621674"/>
              </p:ext>
            </p:extLst>
          </p:nvPr>
        </p:nvGraphicFramePr>
        <p:xfrm>
          <a:off x="6858000" y="1727199"/>
          <a:ext cx="5088467" cy="400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4895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ЗАБЕЗПЕЧЕННЯ ЛІКАМИ ЖИТЕЛІВ ВІДДАЛЕНИХ НАСЕЛЕНИХ ПУНКТІВ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СІЛЬСЬКОГО ТИПУ</a:t>
            </a: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 САРНЕНСЬКОГО РАЙОНУ</a:t>
            </a:r>
            <a:endParaRPr lang="uk-UA" sz="2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2FD23EF-DD11-424C-89FF-F449BE5BD5A8}"/>
              </a:ext>
            </a:extLst>
          </p:cNvPr>
          <p:cNvSpPr/>
          <p:nvPr/>
        </p:nvSpPr>
        <p:spPr>
          <a:xfrm>
            <a:off x="5638800" y="230870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Сарненському районі 11 територіальних громад, до складу яких входить 162 села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яких: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- 50 сіл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(31%)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уклали договори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лікувально-профілактичним закладом;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- 34 села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(21%)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 ліцензовані аптечні заклади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- 78 сіл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(48%)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мають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ліцензованих аптечних закладів та не укладали договори з лікувально-профілактичним закладом.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65954"/>
              </p:ext>
            </p:extLst>
          </p:nvPr>
        </p:nvGraphicFramePr>
        <p:xfrm>
          <a:off x="220133" y="1488831"/>
          <a:ext cx="5113867" cy="422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7481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ЗАБЕЗПЕЧЕННЯ ЛІКАМИ ЖИТЕЛІВ ВІДДАЛЕНИХ НАСЕЛЕНИХ ПУНКТІВ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СІЛЬСЬКОГО ТИПУ</a:t>
            </a: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 ВАРАСЬКОГО РАЙОНУ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7805EA0-F188-4911-A3AA-E79F78311873}"/>
              </a:ext>
            </a:extLst>
          </p:cNvPr>
          <p:cNvSpPr/>
          <p:nvPr/>
        </p:nvSpPr>
        <p:spPr>
          <a:xfrm>
            <a:off x="495030" y="2254518"/>
            <a:ext cx="5659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Вараському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районі 8 територіальних громад, до складу яких входить 113 сіл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яких: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- 18 сіл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(16%)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уклали договори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лікувально-профілактичним закладом;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- 16 сіл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(14%)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 ліцензовані аптечні заклади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- 79 сіл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(70%)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мають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ліцензованих аптечних закладів та не укладали договори з лікувально-профілактичним закладом.</a:t>
            </a:r>
            <a:endParaRPr lang="uk-UA" dirty="0"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942861"/>
              </p:ext>
            </p:extLst>
          </p:nvPr>
        </p:nvGraphicFramePr>
        <p:xfrm>
          <a:off x="6154150" y="1252220"/>
          <a:ext cx="5860830" cy="431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ЗАБЕЗПЕЧЕННЯ ЛІКАМИ ЖИТЕЛІВ ВІДДАЛЕНИХ НАСЕЛЕНИХ ПУНКТІВ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СІЛЬСЬКОГО ТИПУ</a:t>
            </a:r>
            <a:r>
              <a:rPr lang="uk-UA" sz="2400" spc="-1" dirty="0">
                <a:solidFill>
                  <a:srgbClr val="000000"/>
                </a:solidFill>
                <a:latin typeface="Times New Roman"/>
              </a:rPr>
              <a:t> РІВНЕНСЬКОЇ ОБЛАСТІ (%)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379179"/>
              </p:ext>
            </p:extLst>
          </p:nvPr>
        </p:nvGraphicFramePr>
        <p:xfrm>
          <a:off x="467716" y="1008185"/>
          <a:ext cx="10985730" cy="531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9559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МОЗ РОЗГЛЯДАЄ МОЖЛИВІСТЬ АВТОНОМНОЇ ДОСТАВКИ ЛІКАРСЬКИХ ЗАСОБІВ ЗА ДОПОМОГОЮ БЕЗПІЛОТНИКІВ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5E4A26-BBE0-4027-9F61-51297C665025}"/>
              </a:ext>
            </a:extLst>
          </p:cNvPr>
          <p:cNvSpPr/>
          <p:nvPr/>
        </p:nvSpPr>
        <p:spPr>
          <a:xfrm>
            <a:off x="5168899" y="2880100"/>
            <a:ext cx="64262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території України заплановано розгортання пілотного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компанії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Zipline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розміщення 10 хабів-складів для зберігання лікарських засобів. Компанія пропонує надання послуг доставки ліків у 100 км від складів за одну годину з максимальною масою вантажу 2 кг.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52" y="1725062"/>
            <a:ext cx="4543180" cy="3962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Крест 13"/>
          <p:cNvSpPr/>
          <p:nvPr/>
        </p:nvSpPr>
        <p:spPr>
          <a:xfrm>
            <a:off x="3017520" y="4671647"/>
            <a:ext cx="350520" cy="350520"/>
          </a:xfrm>
          <a:prstGeom prst="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710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ДОСТАВКА ЛІКІВ ДО БУДЬ-ЯКОГО НАСЕЛЕНОГО ПУНКТУ ОБЛАСТІ </a:t>
            </a:r>
            <a:endParaRPr lang="uk-U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5E4A26-BBE0-4027-9F61-51297C665025}"/>
              </a:ext>
            </a:extLst>
          </p:cNvPr>
          <p:cNvSpPr/>
          <p:nvPr/>
        </p:nvSpPr>
        <p:spPr>
          <a:xfrm>
            <a:off x="414851" y="26007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Розгляд можливості створення в селах області мобільних аптечних пунктів на ліцензованих складах акціонерного товариства «Укрпошта», що дасть змогу забезпечити доставку ліків до будь-якого населеного пункту області не тільки за програмою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реімбурсації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«Доступні ліки».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451" y="1561314"/>
            <a:ext cx="3522929" cy="3709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450" y="3837422"/>
            <a:ext cx="612592" cy="6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45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691662" y="1126848"/>
            <a:ext cx="10881155" cy="47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наліз наявної у регіоні та громадах аптечної мережі;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іставлення її із кількістю мешканців громад та кількістю пацієнтів із хронічними захворюваннями;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прияння лояльності до програми </a:t>
            </a:r>
            <a:r>
              <a:rPr lang="uk-UA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реімбурсації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лікарів;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онтроль лікарів </a:t>
            </a:r>
            <a:r>
              <a:rPr lang="uk-UA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медзакладів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щодо виписування е-рецептів на «Доступні ліки»;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тимулювання аптечних закладів усіх форм власності </a:t>
            </a:r>
            <a:r>
              <a:rPr lang="uk-UA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доєднуватись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до програми </a:t>
            </a:r>
            <a:r>
              <a:rPr lang="uk-UA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реімбурсації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алагодження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транспортного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сполучення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з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населеними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пунктами, де є аптеки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 «Доступними ліками»;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І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нформаційна підтримка правил та маршрутів пацієнтів, які потребують «Доступних ліків» та </a:t>
            </a:r>
            <a:r>
              <a:rPr lang="uk-UA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інсулінів</a:t>
            </a:r>
            <a:r>
              <a:rPr lang="uk-UA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lang="uk-UA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" name="PlaceHolder 1"/>
          <p:cNvSpPr txBox="1">
            <a:spLocks/>
          </p:cNvSpPr>
          <p:nvPr/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spcFirstLastPara="1" wrap="square" lIns="82800" tIns="41400" rIns="82800" bIns="414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spc="-1">
                <a:solidFill>
                  <a:srgbClr val="000000"/>
                </a:solidFill>
                <a:latin typeface="Times New Roman"/>
                <a:ea typeface="Times New Roman"/>
              </a:rPr>
              <a:t>ПРОГРАМА РЕІМБУРСАЦІЇ ТА РОЛЬ МІСЦЕВОЇ ВЛАДИ </a:t>
            </a:r>
            <a:endParaRPr lang="ru-RU" sz="2400" spc="-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8914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181" y="1483782"/>
            <a:ext cx="6089559" cy="41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2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240" y="1554666"/>
            <a:ext cx="98382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ПМГ-2024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охоплюватиме всі </a:t>
            </a:r>
            <a:r>
              <a:rPr lang="uk-UA" sz="20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медичної допомоги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Первинну, спеціалізовану та високоспеціалізовану медичну допомогу;</a:t>
            </a:r>
          </a:p>
          <a:p>
            <a:pPr marL="342900" indent="-342900" algn="just">
              <a:buFontTx/>
              <a:buChar char="-"/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Екстрену медичну допомогу;</a:t>
            </a:r>
          </a:p>
          <a:p>
            <a:pPr marL="342900" indent="-342900" algn="just">
              <a:buFontTx/>
              <a:buChar char="-"/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Паліативну допомогу та медичну реабілітацію;</a:t>
            </a:r>
          </a:p>
          <a:p>
            <a:pPr marL="342900" indent="-342900" algn="just">
              <a:buFontTx/>
              <a:buChar char="-"/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 допомогу дітям до 16 років та допомогу під час вагітності та пологах. </a:t>
            </a:r>
          </a:p>
          <a:p>
            <a:pPr algn="just"/>
            <a:endParaRPr lang="uk-UA" sz="20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у Програмі </a:t>
            </a:r>
            <a:r>
              <a:rPr lang="uk-UA" sz="2000" b="1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медгарантій</a:t>
            </a:r>
            <a:r>
              <a:rPr lang="uk-UA" sz="20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2024 році передбачено 44 пакети послуг, серед яких — три нові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uk-UA" sz="20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Лікування безпліддя за допомогою допоміжних репродуктивних технологій (запліднення і</a:t>
            </a:r>
            <a:r>
              <a:rPr lang="en-US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vitro),</a:t>
            </a:r>
          </a:p>
          <a:p>
            <a:pPr algn="just"/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Лікування дорослих та дітей методом трансплантації органів,</a:t>
            </a:r>
          </a:p>
          <a:p>
            <a:pPr algn="just"/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Лікування дорослих та дітей методом трансплантації </a:t>
            </a:r>
            <a:r>
              <a:rPr lang="uk-UA" sz="20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гемопоетичних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стовбурових клітин. 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laceHolder 1">
            <a:extLst>
              <a:ext uri="{FF2B5EF4-FFF2-40B4-BE49-F238E27FC236}">
                <a16:creationId xmlns="" xmlns:a16="http://schemas.microsoft.com/office/drawing/2014/main" id="{C041D457-4028-4ED5-AFE3-54BD33798D0E}"/>
              </a:ext>
            </a:extLst>
          </p:cNvPr>
          <p:cNvSpPr txBox="1">
            <a:spLocks/>
          </p:cNvSpPr>
          <p:nvPr/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МЕДИЧНИХ ГАРАНТІЙ НА 2024 РІК</a:t>
            </a:r>
            <a:endParaRPr lang="uk-UA" sz="20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Google Shape;176;g1cd48f82912_0_12">
            <a:extLst>
              <a:ext uri="{FF2B5EF4-FFF2-40B4-BE49-F238E27FC236}">
                <a16:creationId xmlns="" xmlns:a16="http://schemas.microsoft.com/office/drawing/2014/main" id="{51252C7F-A538-4CA9-8EC5-2F57C5DF04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0667" y="664382"/>
            <a:ext cx="1332693" cy="153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57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236" y="2452066"/>
            <a:ext cx="9838227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ПМГ-2024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понад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 млрд гривень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яких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5,2 млрд гривень виділено на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реімбурсацію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лікарських засобів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Google Shape;176;g1cd48f82912_0_12">
            <a:extLst>
              <a:ext uri="{FF2B5EF4-FFF2-40B4-BE49-F238E27FC236}">
                <a16:creationId xmlns="" xmlns:a16="http://schemas.microsoft.com/office/drawing/2014/main" id="{60863902-826B-4103-990C-318E27F9F6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567" y="664382"/>
            <a:ext cx="1332693" cy="15346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="" xmlns:a16="http://schemas.microsoft.com/office/drawing/2014/main" id="{AEC96E4A-5171-4502-B9B5-006FB93F339E}"/>
              </a:ext>
            </a:extLst>
          </p:cNvPr>
          <p:cNvSpPr txBox="1">
            <a:spLocks/>
          </p:cNvSpPr>
          <p:nvPr/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– ПМГ - 2024</a:t>
            </a:r>
            <a:endParaRPr lang="uk-UA" sz="20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457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540" y="1262678"/>
            <a:ext cx="95139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Забезпечення ліками, розхідними матеріалами також здійснюється за напрямками:</a:t>
            </a:r>
          </a:p>
          <a:p>
            <a:pPr marL="342900" indent="-342900" algn="just">
              <a:buFontTx/>
              <a:buChar char="-"/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Онкологія;</a:t>
            </a:r>
          </a:p>
          <a:p>
            <a:pPr marL="342900" indent="-342900" algn="just">
              <a:buFontTx/>
              <a:buChar char="-"/>
            </a:pPr>
            <a:r>
              <a:rPr lang="uk-UA" sz="20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Орфанні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захворювання;</a:t>
            </a:r>
          </a:p>
          <a:p>
            <a:pPr marL="342900" indent="-342900" algn="just">
              <a:buFontTx/>
              <a:buChar char="-"/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 значущі захворювання (ВІЛ/СНІД, туберкульоз, гепатити);</a:t>
            </a:r>
          </a:p>
          <a:p>
            <a:pPr marL="342900" indent="-342900" algn="just">
              <a:buFontTx/>
              <a:buChar char="-"/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 оперативні втручання на серці, судинах, </a:t>
            </a:r>
            <a:r>
              <a:rPr lang="ru-RU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спинному </a:t>
            </a:r>
            <a:r>
              <a:rPr lang="ru-RU" sz="20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хребті</a:t>
            </a:r>
            <a:r>
              <a:rPr lang="ru-RU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кістках</a:t>
            </a:r>
            <a:r>
              <a:rPr lang="ru-RU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uk-UA" sz="20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laceHolder 1">
            <a:extLst>
              <a:ext uri="{FF2B5EF4-FFF2-40B4-BE49-F238E27FC236}">
                <a16:creationId xmlns="" xmlns:a16="http://schemas.microsoft.com/office/drawing/2014/main" id="{C041D457-4028-4ED5-AFE3-54BD33798D0E}"/>
              </a:ext>
            </a:extLst>
          </p:cNvPr>
          <p:cNvSpPr txBox="1">
            <a:spLocks/>
          </p:cNvSpPr>
          <p:nvPr/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ЗАКУПІВЛІ МОЗ УКРАЇНИ</a:t>
            </a:r>
            <a:endParaRPr lang="uk-UA" sz="20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1A903B73-506E-47ED-9C04-9ACB3417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18" y="3926007"/>
            <a:ext cx="3503283" cy="2109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итяча онкологія – візитівка медицини в країні | Українська правда _Життя">
            <a:extLst>
              <a:ext uri="{FF2B5EF4-FFF2-40B4-BE49-F238E27FC236}">
                <a16:creationId xmlns="" xmlns:a16="http://schemas.microsoft.com/office/drawing/2014/main" id="{DCBD4289-5493-4473-8E03-D501C0BE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3283119"/>
            <a:ext cx="3503283" cy="210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перація при раку хребта в Ізраїлі | Онкоцентр і Іхілов">
            <a:extLst>
              <a:ext uri="{FF2B5EF4-FFF2-40B4-BE49-F238E27FC236}">
                <a16:creationId xmlns="" xmlns:a16="http://schemas.microsoft.com/office/drawing/2014/main" id="{0D3220D0-2501-41A8-9AA1-9D70E5AC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97" y="4495935"/>
            <a:ext cx="3503283" cy="210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176;g1cd48f82912_0_12">
            <a:extLst>
              <a:ext uri="{FF2B5EF4-FFF2-40B4-BE49-F238E27FC236}">
                <a16:creationId xmlns="" xmlns:a16="http://schemas.microsoft.com/office/drawing/2014/main" id="{86E6B05C-01FA-4983-AC29-01618A1ED7C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0667" y="664382"/>
            <a:ext cx="1332693" cy="153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25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367" y="1897566"/>
            <a:ext cx="11005566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Усі пацієнти які </a:t>
            </a:r>
            <a:r>
              <a:rPr lang="uk-UA" sz="20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лікуються стаціонарно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розраховувати на безоплатну медичну допомогу за Програмою медичних гарантій та інших джерел фінансування.</a:t>
            </a:r>
          </a:p>
          <a:p>
            <a:pPr algn="ctr">
              <a:lnSpc>
                <a:spcPct val="150000"/>
              </a:lnSpc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покриває найважливіші види медичної допомоги – консультації, лабораторні та інструментальні дослідження, госпіталізації, операції, реабілітацію та ліки за програмою </a:t>
            </a:r>
            <a:r>
              <a:rPr lang="uk-UA" sz="20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реімбурсації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«Доступні ліки».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laceHolder 1">
            <a:extLst>
              <a:ext uri="{FF2B5EF4-FFF2-40B4-BE49-F238E27FC236}">
                <a16:creationId xmlns="" xmlns:a16="http://schemas.microsoft.com/office/drawing/2014/main" id="{C041D457-4028-4ED5-AFE3-54BD33798D0E}"/>
              </a:ext>
            </a:extLst>
          </p:cNvPr>
          <p:cNvSpPr txBox="1">
            <a:spLocks/>
          </p:cNvSpPr>
          <p:nvPr/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СТАЦІОНАРНЕ ЛІКУВАННЯ ЗА ПМГ - 2024</a:t>
            </a:r>
            <a:endParaRPr lang="uk-UA" sz="20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Google Shape;176;g1cd48f82912_0_12">
            <a:extLst>
              <a:ext uri="{FF2B5EF4-FFF2-40B4-BE49-F238E27FC236}">
                <a16:creationId xmlns="" xmlns:a16="http://schemas.microsoft.com/office/drawing/2014/main" id="{FF266182-51FD-437E-BA12-73529DEC31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567" y="664382"/>
            <a:ext cx="1332693" cy="153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99462FF-2740-4492-96BC-B3CE9A11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255" y="3899988"/>
            <a:ext cx="3679045" cy="261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043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920" y="2377440"/>
            <a:ext cx="926846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Постанова КМУ «Про впорядкування безоплатного та пільгового відпуску лікарських засобів за рецептами лікарів у разі амбулаторного лікування окремих груп населення та за певними категоріями захворювань»</a:t>
            </a:r>
          </a:p>
          <a:p>
            <a:pPr algn="ctr">
              <a:lnSpc>
                <a:spcPct val="150000"/>
              </a:lnSpc>
            </a:pP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1303 від 17 серпня 1998 року.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laceHolder 1">
            <a:extLst>
              <a:ext uri="{FF2B5EF4-FFF2-40B4-BE49-F238E27FC236}">
                <a16:creationId xmlns="" xmlns:a16="http://schemas.microsoft.com/office/drawing/2014/main" id="{C041D457-4028-4ED5-AFE3-54BD33798D0E}"/>
              </a:ext>
            </a:extLst>
          </p:cNvPr>
          <p:cNvSpPr txBox="1">
            <a:spLocks/>
          </p:cNvSpPr>
          <p:nvPr/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АМБУЛАТОРНЕ ЛІКУВАННЯ ЗА ПМГ - 2024</a:t>
            </a:r>
            <a:endParaRPr lang="uk-UA" sz="20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0A7E4D8-6960-47A6-B3AD-5A4B960F3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20" y="3912688"/>
            <a:ext cx="3679046" cy="261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oogle Shape;176;g1cd48f82912_0_12">
            <a:extLst>
              <a:ext uri="{FF2B5EF4-FFF2-40B4-BE49-F238E27FC236}">
                <a16:creationId xmlns="" xmlns:a16="http://schemas.microsoft.com/office/drawing/2014/main" id="{F18F64DB-2202-4E45-8186-87B0037258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0667" y="664382"/>
            <a:ext cx="1332693" cy="153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20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>
            <a:extLst>
              <a:ext uri="{FF2B5EF4-FFF2-40B4-BE49-F238E27FC236}">
                <a16:creationId xmlns="" xmlns:a16="http://schemas.microsoft.com/office/drawing/2014/main" id="{C041D457-4028-4ED5-AFE3-54BD33798D0E}"/>
              </a:ext>
            </a:extLst>
          </p:cNvPr>
          <p:cNvSpPr txBox="1">
            <a:spLocks/>
          </p:cNvSpPr>
          <p:nvPr/>
        </p:nvSpPr>
        <p:spPr>
          <a:xfrm>
            <a:off x="293320" y="219240"/>
            <a:ext cx="11721660" cy="890284"/>
          </a:xfrm>
          <a:prstGeom prst="rect">
            <a:avLst/>
          </a:prstGeom>
          <a:noFill/>
          <a:ln w="0">
            <a:noFill/>
          </a:ln>
        </p:spPr>
        <p:txBody>
          <a:bodyPr lIns="82800" tIns="41400" rIns="82800" bIns="41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АМБУЛАТОРНЕ ЛІКУВАННЯ ЗА ПМГ - 2024</a:t>
            </a:r>
            <a:endParaRPr lang="uk-UA" sz="2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C8E0B5B-A1BC-44F9-A827-0B77CB06BD07}"/>
              </a:ext>
            </a:extLst>
          </p:cNvPr>
          <p:cNvSpPr/>
          <p:nvPr/>
        </p:nvSpPr>
        <p:spPr>
          <a:xfrm>
            <a:off x="587815" y="1727981"/>
            <a:ext cx="1113267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Установити, що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безоплатний або пільговий відпуск лікарських засобів за рецептами лікарів у разі амбулаторного лікування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провадиться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 населення та за категоріями захворювань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додатками 1 і 2:</a:t>
            </a:r>
          </a:p>
          <a:p>
            <a:pPr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 1. ПЕРЕЛІК груп населення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разі амбулаторного лікування яких лікарські засоби за рецептами лікарів відпускаються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 або на пільгових умовах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 2. ПЕРЕЛІК категорій захворювань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разі амбулаторного лікування яких лікарські засоби відпускаються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безоплатно*</a:t>
            </a:r>
          </a:p>
          <a:p>
            <a:pPr algn="ctr"/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uk-UA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Безоплатний відпуск лікарських засобів </a:t>
            </a:r>
            <a:r>
              <a:rPr lang="uk-UA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переліченими категоріями захворювань провадиться лише у разі амбулаторного лікування основного захворювання, за яким хворим надано пільги. Хворі на СНІД та ВІЧ-інфіковані незалежно від основного захворювання мають право на безоплатний відпуск лікарських засобів за наявності в них будь-яких інших захворювань.</a:t>
            </a:r>
          </a:p>
          <a:p>
            <a:pPr algn="just"/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Відпуск лікарських засобів безоплатно і на пільгових умовах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амбулаторного лікування осіб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провадиться аптеками за рецептами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виписаними лікарями лікувально-профілактичних закладів за місцем проживання цих осіб.</a:t>
            </a:r>
          </a:p>
          <a:p>
            <a:pPr algn="just"/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пов’язані з відпуском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 засобів безоплатно і на пільгових умовах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провадяться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рахунок асигнувань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передбачаються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 та місцевими бюджетами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охорону здоров’я.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648D2C1-0062-4202-9681-1674C2C605B3}"/>
              </a:ext>
            </a:extLst>
          </p:cNvPr>
          <p:cNvSpPr/>
          <p:nvPr/>
        </p:nvSpPr>
        <p:spPr>
          <a:xfrm>
            <a:off x="293320" y="1109524"/>
            <a:ext cx="4977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КМУ № 1303 від 17 серпня 1998 р 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49555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21722</TotalTime>
  <Words>942</Words>
  <Application>Microsoft Office PowerPoint</Application>
  <PresentationFormat>Широкоэкранный</PresentationFormat>
  <Paragraphs>310</Paragraphs>
  <Slides>39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DejaVu Sans</vt:lpstr>
      <vt:lpstr>Journal</vt:lpstr>
      <vt:lpstr>Noto Sans Symbols</vt:lpstr>
      <vt:lpstr>Symbol</vt:lpstr>
      <vt:lpstr>Times New Roman</vt:lpstr>
      <vt:lpstr>Wingdings</vt:lpstr>
      <vt:lpstr>Тема Office</vt:lpstr>
      <vt:lpstr>ДОСТУПНІ ЛІКИ У РІВНЕНСЬКІЙ ОБЛАСТІ</vt:lpstr>
      <vt:lpstr>КОНСТИТУЦІЯ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ПРОГРАМА РЕІМБУРСАЦІЇ «ДОСТУПНІ ЛІКИ» ПМГ - 2024</vt:lpstr>
      <vt:lpstr>ОСНОВНІ НОРМАТИВНІ ДОКУМЕНТИ</vt:lpstr>
      <vt:lpstr>РЕІМБУРСАЦІЇ ЛІКАРСЬКИХ ЗАСОБІВ</vt:lpstr>
      <vt:lpstr>ПРОГРАМИ МЕДИЧНИХ ГАРАНТІЙ НА 2024 РІК - «ДОСТУПНІ ЛІКИ» </vt:lpstr>
      <vt:lpstr>ПРОГРАМИ МЕДИЧНИХ ГАРАНТІЙ НА 2024 РІК</vt:lpstr>
      <vt:lpstr>МАРШРУТ ПАЦІЄНТА на сайті - НСЗУ</vt:lpstr>
      <vt:lpstr>МАРШРУТ ПАЦІЄНТА</vt:lpstr>
      <vt:lpstr>ЕЛЕКТРОННА КАРТА МІСЦЬ ВІДПУСКУ ЛІКАРСЬКИХ ЗАСОБІВ ЗА Е-РЕЦЕПТОМ (31.01.24)</vt:lpstr>
      <vt:lpstr>ВИБІР АПТЕК ТА АПТЕЧНИХ ПУНКТІВ (31.01.24) </vt:lpstr>
      <vt:lpstr>РОЗПОДІЛ МІСЦЬ ВІДПУСКУ ЛІКАРСЬКИХ ЗАСОБІВ ЗА ПРОГРАМАМИ Е-РЕЦЕПТОМ (31.01.24) </vt:lpstr>
      <vt:lpstr>ОСТАННІ ПОГАШЕНІ Е-РЕЦЕПТИ (31.01.24) </vt:lpstr>
      <vt:lpstr>ОПЛАТИ ЗА ПРОГРАМОЮ РЕІМБУРСАЦІЇ ВАРТОСТІ ЛІКАРСЬКИХ ЗАСОБІВ (грн.) (31.01.24) </vt:lpstr>
      <vt:lpstr>ОПЛАТИ ЗА ПРОГРАМОЮ РЕІМБУРСАЦІЇ ВАРТОСТІ ЛІКАРСЬКИХ ЗАСОБІВ ПО НАСЕЛЕНИМ ПУНКТАМ (грн.) (31.01.24) </vt:lpstr>
      <vt:lpstr>ОПЛАТИ ЗА ПРОГРАМОЮ РЕІМБУРСАЦІЇ ВАРТОСТІ ЛІКАРСЬКИХ ЗАСОБІВ ПО УКРАЇНІ (грн.) (31.01.24)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ЗАБЕЗПЕЧЕННЯ ЛІКАМИ ЖИТЕЛІВ ВІДДАЛЕНИХ НАСЕЛЕНИХ ПУНКТІВ СІЛЬСЬКОГО ТИПУ РІВНЕНСЬКОЇ ОБЛАСТІ</vt:lpstr>
      <vt:lpstr>ЗАБЕЗПЕЧЕННЯ ЛІКАМИ ЖИТЕЛІВ ВІДДАЛЕНИХ НАСЕЛЕНИХ ПУНКТІВ СІЛЬСЬКОГО ТИПУ РІВНЕНСЬКОГО РАЙОНУ</vt:lpstr>
      <vt:lpstr>ЗАБЕЗПЕЧЕННЯ ЛІКАМИ ЖИТЕЛІВ ВІДДАЛЕНИХ НАСЕЛЕНИХ ПУНКТІВ СІЛЬСЬКОГО ТИПУ ДУБЕНСЬКОГО РАЙОНУ</vt:lpstr>
      <vt:lpstr>ЗАБЕЗПЕЧЕННЯ ЛІКАМИ ЖИТЕЛІВ ВІДДАЛЕНИХ НАСЕЛЕНИХ ПУНКТІВ СІЛЬСЬКОГО ТИПУ САРНЕНСЬКОГО РАЙОНУ</vt:lpstr>
      <vt:lpstr>ЗАБЕЗПЕЧЕННЯ ЛІКАМИ ЖИТЕЛІВ ВІДДАЛЕНИХ НАСЕЛЕНИХ ПУНКТІВ СІЛЬСЬКОГО ТИПУ ВАРАСЬКОГО РАЙОНУ</vt:lpstr>
      <vt:lpstr>ЗАБЕЗПЕЧЕННЯ ЛІКАМИ ЖИТЕЛІВ ВІДДАЛЕНИХ НАСЕЛЕНИХ ПУНКТІВ СІЛЬСЬКОГО ТИПУ РІВНЕНСЬКОЇ ОБЛАСТІ (%)</vt:lpstr>
      <vt:lpstr>МОЗ РОЗГЛЯДАЄ МОЖЛИВІСТЬ АВТОНОМНОЇ ДОСТАВКИ ЛІКАРСЬКИХ ЗАСОБІВ ЗА ДОПОМОГОЮ БЕЗПІЛОТНИКІВ</vt:lpstr>
      <vt:lpstr>ДОСТАВКА ЛІКІВ ДО БУДЬ-ЯКОГО НАСЕЛЕНОГО ПУНКТУ ОБЛАСТІ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СПРОМОЖНА МЕРЕЖА РІВНЕНСЬКОГО ГОСПІТАЛЬНОГО ОКРУГУ</dc:title>
  <dc:subject/>
  <dc:creator>Professional</dc:creator>
  <dc:description/>
  <cp:lastModifiedBy>Professional</cp:lastModifiedBy>
  <cp:revision>383</cp:revision>
  <cp:lastPrinted>2024-02-01T13:25:09Z</cp:lastPrinted>
  <dcterms:created xsi:type="dcterms:W3CDTF">2023-03-27T09:18:36Z</dcterms:created>
  <dcterms:modified xsi:type="dcterms:W3CDTF">2024-02-02T07:10:51Z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41</vt:i4>
  </property>
  <property fmtid="{D5CDD505-2E9C-101B-9397-08002B2CF9AE}" pid="3" name="PresentationFormat">
    <vt:lpwstr>Произвольный</vt:lpwstr>
  </property>
  <property fmtid="{D5CDD505-2E9C-101B-9397-08002B2CF9AE}" pid="4" name="Slides">
    <vt:i4>41</vt:i4>
  </property>
</Properties>
</file>