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9" r:id="rId2"/>
    <p:sldId id="281" r:id="rId3"/>
    <p:sldId id="260" r:id="rId4"/>
    <p:sldId id="262" r:id="rId5"/>
    <p:sldId id="263" r:id="rId6"/>
    <p:sldId id="267" r:id="rId7"/>
    <p:sldId id="269" r:id="rId8"/>
    <p:sldId id="284" r:id="rId9"/>
    <p:sldId id="272" r:id="rId10"/>
    <p:sldId id="285" r:id="rId11"/>
    <p:sldId id="273" r:id="rId12"/>
    <p:sldId id="277" r:id="rId13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7435C-73EE-46C4-81AF-60D8E8651703}" type="datetimeFigureOut">
              <a:rPr lang="uk-UA" smtClean="0"/>
              <a:t>06.06.2024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410D3-A5B4-4ED8-A77B-2AE551F68F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379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8FEEA-C658-4C5A-9D9B-8A2366DA5710}" type="slidenum">
              <a:rPr lang="uk-UA" smtClean="0">
                <a:solidFill>
                  <a:prstClr val="black"/>
                </a:solidFill>
              </a:rPr>
              <a:pPr/>
              <a:t>1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8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1980" y="1196339"/>
            <a:ext cx="11590020" cy="73660"/>
          </a:xfrm>
          <a:custGeom>
            <a:avLst/>
            <a:gdLst/>
            <a:ahLst/>
            <a:cxnLst/>
            <a:rect l="l" t="t" r="r" b="b"/>
            <a:pathLst>
              <a:path w="11590020" h="73659">
                <a:moveTo>
                  <a:pt x="11590020" y="0"/>
                </a:moveTo>
                <a:lnTo>
                  <a:pt x="0" y="0"/>
                </a:lnTo>
                <a:lnTo>
                  <a:pt x="0" y="73151"/>
                </a:lnTo>
                <a:lnTo>
                  <a:pt x="11590020" y="73151"/>
                </a:lnTo>
                <a:lnTo>
                  <a:pt x="11590020" y="0"/>
                </a:lnTo>
                <a:close/>
              </a:path>
            </a:pathLst>
          </a:custGeom>
          <a:solidFill>
            <a:srgbClr val="FFC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3501" y="6276776"/>
            <a:ext cx="311285" cy="44421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5391912" cy="35920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076" y="3429000"/>
            <a:ext cx="5387340" cy="17632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0646" y="0"/>
            <a:ext cx="4341353" cy="24536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4128" y="94488"/>
            <a:ext cx="2752344" cy="8290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MA 1\Google Диск\Upost\_ПРЕЗЕНТАЦИИ_\Upost\corn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00" y="1"/>
            <a:ext cx="6450501" cy="49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46" y="2996951"/>
            <a:ext cx="10979318" cy="230425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uk-UA" noProof="0" dirty="0"/>
              <a:t>ЗРАЗОК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1446" y="5328788"/>
            <a:ext cx="10979318" cy="112454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Зразок підзаголовка</a:t>
            </a:r>
          </a:p>
        </p:txBody>
      </p:sp>
      <p:pic>
        <p:nvPicPr>
          <p:cNvPr id="10" name="Picture 5" descr="C:\Users\UMA 1\Google Диск\Upost\_ПРЕЗЕНТАЦИИ_\Upost\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6" y="332657"/>
            <a:ext cx="2215385" cy="4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6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рожні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4">
            <a:extLst>
              <a:ext uri="{FF2B5EF4-FFF2-40B4-BE49-F238E27FC236}">
                <a16:creationId xmlns:a16="http://schemas.microsoft.com/office/drawing/2014/main" id="{04BDB242-82C0-47C8-A8AC-10ABE9E4290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41327" y="6362029"/>
            <a:ext cx="2844800" cy="307341"/>
          </a:xfrm>
          <a:prstGeom prst="rect">
            <a:avLst/>
          </a:prstGeom>
        </p:spPr>
        <p:txBody>
          <a:bodyPr/>
          <a:lstStyle>
            <a:lvl1pPr algn="l">
              <a:defRPr sz="640"/>
            </a:lvl1pPr>
          </a:lstStyle>
          <a:p>
            <a:pPr>
              <a:defRPr/>
            </a:pPr>
            <a:fld id="{86CB4B4D-7CA3-9044-876B-883B54F8677D}" type="slidenum">
              <a:rPr lang="uk-UA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>
                <a:defRPr/>
              </a:pPr>
              <a:t>‹№›</a:t>
            </a:fld>
            <a:endParaRPr lang="uk-UA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pic>
        <p:nvPicPr>
          <p:cNvPr id="4" name="Picture 2" descr="C:\Users\UMA 1\Google Диск\UkrPoshta\ПРЕЗЕНТАЦИИ\presentation\pin_yellow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0654" y="6230471"/>
            <a:ext cx="575989" cy="43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1980" y="1196339"/>
            <a:ext cx="11590020" cy="73660"/>
          </a:xfrm>
          <a:custGeom>
            <a:avLst/>
            <a:gdLst/>
            <a:ahLst/>
            <a:cxnLst/>
            <a:rect l="l" t="t" r="r" b="b"/>
            <a:pathLst>
              <a:path w="11590020" h="73659">
                <a:moveTo>
                  <a:pt x="11590020" y="0"/>
                </a:moveTo>
                <a:lnTo>
                  <a:pt x="0" y="0"/>
                </a:lnTo>
                <a:lnTo>
                  <a:pt x="0" y="73151"/>
                </a:lnTo>
                <a:lnTo>
                  <a:pt x="11590020" y="73151"/>
                </a:lnTo>
                <a:lnTo>
                  <a:pt x="11590020" y="0"/>
                </a:lnTo>
                <a:close/>
              </a:path>
            </a:pathLst>
          </a:custGeom>
          <a:solidFill>
            <a:srgbClr val="FFC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39751"/>
            <a:ext cx="10815319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250" y="2104377"/>
            <a:ext cx="5403850" cy="3695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stagram.com/ukrposhta/" TargetMode="External"/><Relationship Id="rId5" Type="http://schemas.openxmlformats.org/officeDocument/2006/relationships/hyperlink" Target="https://www.facebook.com/ukrposhta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hZ_eTx-J4o" TargetMode="External"/><Relationship Id="rId5" Type="http://schemas.openxmlformats.org/officeDocument/2006/relationships/hyperlink" Target="https://www.youtube.com/watch?v=sd_93-XmOI8" TargetMode="Externa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44" y="2276872"/>
            <a:ext cx="4896544" cy="136815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ln w="0"/>
              </a:rPr>
              <a:t>АТ «Укрпошта»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528" y="3976777"/>
            <a:ext cx="9001000" cy="125242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Рівненський</a:t>
            </a:r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регіон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2842" y="570434"/>
            <a:ext cx="298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Директор Рівненського регіону Іван ЛЮСАК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36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340" y="304800"/>
            <a:ext cx="10815319" cy="609599"/>
          </a:xfrm>
        </p:spPr>
        <p:txBody>
          <a:bodyPr/>
          <a:lstStyle/>
          <a:p>
            <a:r>
              <a:rPr lang="uk-UA" dirty="0" smtClean="0"/>
              <a:t>Тісна співпраця – запорука успіху!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3657600" cy="213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1371600"/>
            <a:ext cx="3446992" cy="2514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144" y="1343788"/>
            <a:ext cx="4267200" cy="2861310"/>
          </a:xfrm>
          <a:prstGeom prst="rect">
            <a:avLst/>
          </a:prstGeom>
        </p:spPr>
      </p:pic>
      <p:pic>
        <p:nvPicPr>
          <p:cNvPr id="2051" name="Picture 3" descr="2450d684-18fa-45cd-9363-7f2f82f8c483@ukrposh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3505200"/>
            <a:ext cx="432435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026" y="4267200"/>
            <a:ext cx="2344288" cy="20714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952" y="3505200"/>
            <a:ext cx="517207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3501" y="6276776"/>
            <a:ext cx="311285" cy="44421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8837" y="1622677"/>
            <a:ext cx="1329055" cy="1251585"/>
          </a:xfrm>
          <a:custGeom>
            <a:avLst/>
            <a:gdLst/>
            <a:ahLst/>
            <a:cxnLst/>
            <a:rect l="l" t="t" r="r" b="b"/>
            <a:pathLst>
              <a:path w="1329055" h="1251585">
                <a:moveTo>
                  <a:pt x="1328927" y="0"/>
                </a:moveTo>
                <a:lnTo>
                  <a:pt x="0" y="0"/>
                </a:lnTo>
                <a:lnTo>
                  <a:pt x="0" y="1251203"/>
                </a:lnTo>
                <a:lnTo>
                  <a:pt x="1328927" y="1251203"/>
                </a:lnTo>
                <a:lnTo>
                  <a:pt x="1328927" y="0"/>
                </a:lnTo>
                <a:close/>
              </a:path>
            </a:pathLst>
          </a:custGeom>
          <a:solidFill>
            <a:srgbClr val="FFC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4229" y="1851482"/>
            <a:ext cx="459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4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787" y="3058667"/>
            <a:ext cx="1329055" cy="1251585"/>
          </a:xfrm>
          <a:prstGeom prst="rect">
            <a:avLst/>
          </a:prstGeom>
          <a:solidFill>
            <a:srgbClr val="FFC629"/>
          </a:solidFill>
        </p:spPr>
        <p:txBody>
          <a:bodyPr vert="horz" wrap="square" lIns="0" tIns="2451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30"/>
              </a:spcBef>
            </a:pPr>
            <a:r>
              <a:rPr sz="4800" b="1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787" y="4497323"/>
            <a:ext cx="1329055" cy="1251585"/>
          </a:xfrm>
          <a:prstGeom prst="rect">
            <a:avLst/>
          </a:prstGeom>
          <a:solidFill>
            <a:srgbClr val="FFC629"/>
          </a:solidFill>
        </p:spPr>
        <p:txBody>
          <a:bodyPr vert="horz" wrap="square" lIns="0" tIns="246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40"/>
              </a:spcBef>
            </a:pPr>
            <a:r>
              <a:rPr sz="4800" b="1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8716" y="1620011"/>
            <a:ext cx="4078604" cy="1251585"/>
          </a:xfrm>
          <a:prstGeom prst="rect">
            <a:avLst/>
          </a:prstGeom>
          <a:solidFill>
            <a:srgbClr val="FDE8A9"/>
          </a:solidFill>
        </p:spPr>
        <p:txBody>
          <a:bodyPr vert="horz" wrap="square" lIns="0" tIns="214629" rIns="0" bIns="0" rtlCol="0">
            <a:spAutoFit/>
          </a:bodyPr>
          <a:lstStyle/>
          <a:p>
            <a:pPr marL="269875" marR="322580">
              <a:lnSpc>
                <a:spcPct val="99200"/>
              </a:lnSpc>
              <a:spcBef>
                <a:spcPts val="1689"/>
              </a:spcBef>
            </a:pPr>
            <a:r>
              <a:rPr sz="1800" spc="-5" dirty="0">
                <a:latin typeface="Verdana"/>
                <a:cs typeface="Verdana"/>
              </a:rPr>
              <a:t>Надання приміщень </a:t>
            </a:r>
            <a:r>
              <a:rPr sz="1800" dirty="0">
                <a:latin typeface="Verdana"/>
                <a:cs typeface="Verdana"/>
              </a:rPr>
              <a:t>для 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організації точок присутності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(в сільраді, </a:t>
            </a:r>
            <a:r>
              <a:rPr sz="1800" dirty="0">
                <a:latin typeface="Verdana"/>
                <a:cs typeface="Verdana"/>
              </a:rPr>
              <a:t>клубі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 err="1">
                <a:latin typeface="Verdana"/>
                <a:cs typeface="Verdana"/>
              </a:rPr>
              <a:t>тощо</a:t>
            </a:r>
            <a:r>
              <a:rPr sz="1800" spc="-5" dirty="0" smtClean="0">
                <a:latin typeface="Verdana"/>
                <a:cs typeface="Verdana"/>
              </a:rPr>
              <a:t>)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8716" y="3058667"/>
            <a:ext cx="4078604" cy="1283685"/>
          </a:xfrm>
          <a:prstGeom prst="rect">
            <a:avLst/>
          </a:prstGeom>
          <a:solidFill>
            <a:srgbClr val="FDE8A9"/>
          </a:solidFill>
        </p:spPr>
        <p:txBody>
          <a:bodyPr vert="horz" wrap="square" lIns="0" tIns="215265" rIns="0" bIns="0" rtlCol="0">
            <a:spAutoFit/>
          </a:bodyPr>
          <a:lstStyle/>
          <a:p>
            <a:pPr marL="269875" marR="445134">
              <a:lnSpc>
                <a:spcPct val="99200"/>
              </a:lnSpc>
              <a:spcBef>
                <a:spcPts val="1695"/>
              </a:spcBef>
            </a:pPr>
            <a:r>
              <a:rPr sz="1400" spc="-5" dirty="0">
                <a:latin typeface="Verdana"/>
                <a:cs typeface="Verdana"/>
              </a:rPr>
              <a:t>Розповсюдження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інформації </a:t>
            </a:r>
            <a:r>
              <a:rPr sz="1400" spc="-6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про </a:t>
            </a:r>
            <a:r>
              <a:rPr sz="1400" dirty="0">
                <a:latin typeface="Verdana"/>
                <a:cs typeface="Verdana"/>
              </a:rPr>
              <a:t>нові графіки </a:t>
            </a:r>
            <a:r>
              <a:rPr sz="1400" spc="-5" dirty="0">
                <a:latin typeface="Verdana"/>
                <a:cs typeface="Verdana"/>
              </a:rPr>
              <a:t>роботи </a:t>
            </a:r>
            <a:r>
              <a:rPr sz="1400" dirty="0">
                <a:latin typeface="Verdana"/>
                <a:cs typeface="Verdana"/>
              </a:rPr>
              <a:t>в 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населених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пунктах</a:t>
            </a:r>
            <a:r>
              <a:rPr lang="uk-UA" sz="1400" dirty="0" smtClean="0">
                <a:latin typeface="Verdana"/>
                <a:cs typeface="Verdana"/>
              </a:rPr>
              <a:t>, популяризація послуг Укрпошти та допомога в пошуку персоналу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8716" y="4497323"/>
            <a:ext cx="4078604" cy="1251585"/>
          </a:xfrm>
          <a:prstGeom prst="rect">
            <a:avLst/>
          </a:prstGeom>
          <a:solidFill>
            <a:srgbClr val="FDE8A9"/>
          </a:solidFill>
        </p:spPr>
        <p:txBody>
          <a:bodyPr vert="horz" wrap="square" lIns="0" tIns="78105" rIns="0" bIns="0" rtlCol="0">
            <a:spAutoFit/>
          </a:bodyPr>
          <a:lstStyle/>
          <a:p>
            <a:pPr marL="269875" marR="584835">
              <a:lnSpc>
                <a:spcPct val="99500"/>
              </a:lnSpc>
              <a:spcBef>
                <a:spcPts val="615"/>
              </a:spcBef>
            </a:pPr>
            <a:r>
              <a:rPr sz="1800" spc="-5" dirty="0">
                <a:latin typeface="Verdana"/>
                <a:cs typeface="Verdana"/>
              </a:rPr>
              <a:t>Оновлення поштових 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скриньок, </a:t>
            </a:r>
            <a:r>
              <a:rPr sz="1800" dirty="0">
                <a:latin typeface="Verdana"/>
                <a:cs typeface="Verdana"/>
              </a:rPr>
              <a:t>вказівників, 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підписів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вулиць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та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номерів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будівель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5059" y="1620011"/>
            <a:ext cx="5407151" cy="412851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8832" y="735533"/>
            <a:ext cx="10671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І МИ </a:t>
            </a:r>
            <a:r>
              <a:rPr spc="-5" dirty="0"/>
              <a:t>ПРОСИМО ВАШОЇ</a:t>
            </a:r>
            <a:r>
              <a:rPr dirty="0"/>
              <a:t> </a:t>
            </a:r>
            <a:r>
              <a:rPr spc="-5" dirty="0"/>
              <a:t>ПІДТРИМКИ</a:t>
            </a:r>
            <a:r>
              <a:rPr spc="10" dirty="0"/>
              <a:t> </a:t>
            </a:r>
            <a:r>
              <a:rPr spc="-5" dirty="0"/>
              <a:t>НА</a:t>
            </a:r>
            <a:r>
              <a:rPr spc="10" dirty="0"/>
              <a:t> </a:t>
            </a:r>
            <a:r>
              <a:rPr spc="-5" dirty="0"/>
              <a:t>ЛОКАЛЬНОМУ</a:t>
            </a:r>
            <a:r>
              <a:rPr spc="-15" dirty="0"/>
              <a:t> </a:t>
            </a:r>
            <a:r>
              <a:rPr spc="-5" dirty="0"/>
              <a:t>РІВНІ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2717"/>
            <a:ext cx="12192000" cy="68579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740908" y="0"/>
            <a:ext cx="6451600" cy="2453640"/>
            <a:chOff x="5740908" y="0"/>
            <a:chExt cx="6451600" cy="2453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0908" y="0"/>
              <a:ext cx="6451091" cy="2453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4128" y="94488"/>
              <a:ext cx="2752344" cy="829055"/>
            </a:xfrm>
            <a:prstGeom prst="rect">
              <a:avLst/>
            </a:prstGeom>
          </p:spPr>
        </p:pic>
      </p:grpSp>
      <p:sp>
        <p:nvSpPr>
          <p:cNvPr id="7" name="object 12"/>
          <p:cNvSpPr txBox="1"/>
          <p:nvPr/>
        </p:nvSpPr>
        <p:spPr>
          <a:xfrm>
            <a:off x="304800" y="4220130"/>
            <a:ext cx="6172200" cy="2717988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solidFill>
                  <a:srgbClr val="FFFF00"/>
                </a:solidFill>
                <a:latin typeface="Verdana"/>
                <a:cs typeface="Verdana"/>
              </a:rPr>
              <a:t>Контакт-центр</a:t>
            </a:r>
            <a:r>
              <a:rPr sz="2800" b="1" spc="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u="sng" spc="-5" dirty="0" smtClean="0">
                <a:solidFill>
                  <a:srgbClr val="FFFF00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</a:rPr>
              <a:t>0800300545</a:t>
            </a:r>
            <a:endParaRPr sz="2800" dirty="0">
              <a:solidFill>
                <a:srgbClr val="FFFF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800" b="1" spc="-5" dirty="0">
                <a:solidFill>
                  <a:srgbClr val="FFFF00"/>
                </a:solidFill>
                <a:latin typeface="Verdana"/>
                <a:cs typeface="Verdana"/>
              </a:rPr>
              <a:t>Сайт: </a:t>
            </a:r>
            <a:r>
              <a:rPr sz="2800" spc="-5" dirty="0">
                <a:solidFill>
                  <a:srgbClr val="FFFF00"/>
                </a:solidFill>
                <a:latin typeface="Verdana"/>
                <a:cs typeface="Verdana"/>
              </a:rPr>
              <a:t>ukrposhta.ua</a:t>
            </a:r>
            <a:endParaRPr sz="2800" dirty="0">
              <a:solidFill>
                <a:srgbClr val="FFFF00"/>
              </a:solidFill>
              <a:latin typeface="Verdana"/>
              <a:cs typeface="Verdana"/>
            </a:endParaRPr>
          </a:p>
          <a:p>
            <a:pPr marL="12700" marR="395605">
              <a:lnSpc>
                <a:spcPct val="131200"/>
              </a:lnSpc>
              <a:spcBef>
                <a:spcPts val="25"/>
              </a:spcBef>
            </a:pPr>
            <a:r>
              <a:rPr sz="2800" b="1" spc="-10" dirty="0">
                <a:solidFill>
                  <a:srgbClr val="FFFF00"/>
                </a:solidFill>
                <a:latin typeface="Verdana"/>
                <a:cs typeface="Verdana"/>
              </a:rPr>
              <a:t>Telegram:</a:t>
            </a:r>
            <a:r>
              <a:rPr sz="2800" b="1" spc="-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Verdana"/>
                <a:cs typeface="Verdana"/>
              </a:rPr>
              <a:t>ukrposhta_news </a:t>
            </a:r>
            <a:r>
              <a:rPr sz="2800" spc="-5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Verdana"/>
                <a:cs typeface="Verdana"/>
              </a:rPr>
              <a:t>Facebook:</a:t>
            </a:r>
            <a:r>
              <a:rPr sz="2800" b="1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u="heavy" spc="-10" dirty="0">
                <a:solidFill>
                  <a:srgbClr val="FFFF00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  <a:hlinkClick r:id="rId5"/>
              </a:rPr>
              <a:t>@ukrposhta </a:t>
            </a:r>
            <a:r>
              <a:rPr sz="2800" b="1" spc="-5" dirty="0">
                <a:solidFill>
                  <a:srgbClr val="FFFF00"/>
                </a:solidFill>
                <a:latin typeface="Verdana"/>
                <a:cs typeface="Verdana"/>
              </a:rPr>
              <a:t> Instagram:</a:t>
            </a:r>
            <a:r>
              <a:rPr sz="2800" b="1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u="heavy" spc="-10" dirty="0">
                <a:solidFill>
                  <a:srgbClr val="FFFF00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  <a:hlinkClick r:id="rId6"/>
              </a:rPr>
              <a:t>@ukrposhta</a:t>
            </a:r>
            <a:endParaRPr sz="2800" dirty="0">
              <a:solidFill>
                <a:srgbClr val="FFFF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266" y="6287489"/>
            <a:ext cx="367416" cy="414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385914"/>
            <a:ext cx="10610850" cy="214312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84822" y="733052"/>
            <a:ext cx="11378578" cy="738664"/>
          </a:xfrm>
        </p:spPr>
        <p:txBody>
          <a:bodyPr/>
          <a:lstStyle/>
          <a:p>
            <a:r>
              <a:rPr lang="uk-UA" dirty="0" smtClean="0"/>
              <a:t>Мережа відділень Рівненського </a:t>
            </a:r>
            <a:r>
              <a:rPr lang="uk-UA" dirty="0" smtClean="0"/>
              <a:t>регіон</a:t>
            </a:r>
            <a:r>
              <a:rPr lang="uk-UA" dirty="0"/>
              <a:t>у</a:t>
            </a:r>
            <a:r>
              <a:rPr lang="uk-UA" dirty="0" smtClean="0"/>
              <a:t> </a:t>
            </a:r>
            <a:r>
              <a:rPr lang="uk-UA" dirty="0" smtClean="0"/>
              <a:t>налічує 291 відділення</a:t>
            </a:r>
            <a:endParaRPr lang="uk-UA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7049" y="1561673"/>
            <a:ext cx="3054350" cy="114300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89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стаціонарних </a:t>
            </a:r>
            <a:r>
              <a:rPr lang="uk-UA" dirty="0" err="1" smtClean="0">
                <a:solidFill>
                  <a:schemeClr val="tx1"/>
                </a:solidFill>
              </a:rPr>
              <a:t>комп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ютеризованих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відділень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" y="4385914"/>
            <a:ext cx="3552825" cy="213360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6690679" y="1579531"/>
            <a:ext cx="1654492" cy="10331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14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 сільських та селищних </a:t>
            </a:r>
            <a:r>
              <a:rPr lang="uk-UA" dirty="0">
                <a:solidFill>
                  <a:schemeClr val="tx1"/>
                </a:solidFill>
              </a:rPr>
              <a:t>відділень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idx="1"/>
          </p:nvPr>
        </p:nvSpPr>
        <p:spPr>
          <a:xfrm>
            <a:off x="4346893" y="1789621"/>
            <a:ext cx="1578292" cy="6129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4</a:t>
            </a:r>
            <a:r>
              <a:rPr lang="en-US" b="1" dirty="0" smtClean="0"/>
              <a:t>6</a:t>
            </a:r>
            <a:r>
              <a:rPr lang="uk-UA" b="1" dirty="0" smtClean="0"/>
              <a:t> </a:t>
            </a:r>
            <a:r>
              <a:rPr lang="uk-UA" dirty="0" smtClean="0"/>
              <a:t>міських відділень</a:t>
            </a:r>
            <a:endParaRPr lang="uk-UA" dirty="0"/>
          </a:p>
        </p:txBody>
      </p:sp>
      <p:sp>
        <p:nvSpPr>
          <p:cNvPr id="25" name="Плюс 24"/>
          <p:cNvSpPr/>
          <p:nvPr/>
        </p:nvSpPr>
        <p:spPr>
          <a:xfrm>
            <a:off x="6034723" y="1833101"/>
            <a:ext cx="533400" cy="537814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 25"/>
          <p:cNvSpPr/>
          <p:nvPr/>
        </p:nvSpPr>
        <p:spPr>
          <a:xfrm>
            <a:off x="3631564" y="1849026"/>
            <a:ext cx="609601" cy="537814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33400" y="2971800"/>
            <a:ext cx="5333999" cy="1066800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97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пересувних відділень з планшетними пристроями 3 в 1 для </a:t>
            </a:r>
            <a:r>
              <a:rPr lang="uk-UA" dirty="0" err="1" smtClean="0">
                <a:solidFill>
                  <a:schemeClr val="tx1"/>
                </a:solidFill>
              </a:rPr>
              <a:t>фіскалізації</a:t>
            </a:r>
            <a:r>
              <a:rPr lang="uk-UA" dirty="0" smtClean="0">
                <a:solidFill>
                  <a:schemeClr val="tx1"/>
                </a:solidFill>
              </a:rPr>
              <a:t> розрахунків з клієнтами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8" name="Выноска со стрелкой влево 27"/>
          <p:cNvSpPr/>
          <p:nvPr/>
        </p:nvSpPr>
        <p:spPr>
          <a:xfrm>
            <a:off x="8467727" y="1579530"/>
            <a:ext cx="3315955" cy="2306669"/>
          </a:xfrm>
          <a:prstGeom prst="leftArrowCallou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Покриття </a:t>
            </a:r>
            <a:r>
              <a:rPr lang="uk-UA" b="1" dirty="0" smtClean="0">
                <a:solidFill>
                  <a:schemeClr val="tx1"/>
                </a:solidFill>
              </a:rPr>
              <a:t>1026 </a:t>
            </a:r>
            <a:r>
              <a:rPr lang="uk-UA" dirty="0" smtClean="0">
                <a:solidFill>
                  <a:schemeClr val="tx1"/>
                </a:solidFill>
              </a:rPr>
              <a:t>населених пунктів Рівненської області  100%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40595" y="4972811"/>
            <a:ext cx="2254250" cy="1841500"/>
            <a:chOff x="9340595" y="4972811"/>
            <a:chExt cx="2254250" cy="1841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83501" y="6276776"/>
              <a:ext cx="311285" cy="4442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340595" y="4972811"/>
              <a:ext cx="1940560" cy="1841500"/>
            </a:xfrm>
            <a:custGeom>
              <a:avLst/>
              <a:gdLst/>
              <a:ahLst/>
              <a:cxnLst/>
              <a:rect l="l" t="t" r="r" b="b"/>
              <a:pathLst>
                <a:path w="1940559" h="1841500">
                  <a:moveTo>
                    <a:pt x="970026" y="0"/>
                  </a:moveTo>
                  <a:lnTo>
                    <a:pt x="920112" y="1197"/>
                  </a:lnTo>
                  <a:lnTo>
                    <a:pt x="870853" y="4752"/>
                  </a:lnTo>
                  <a:lnTo>
                    <a:pt x="822310" y="10606"/>
                  </a:lnTo>
                  <a:lnTo>
                    <a:pt x="774544" y="18700"/>
                  </a:lnTo>
                  <a:lnTo>
                    <a:pt x="727616" y="28979"/>
                  </a:lnTo>
                  <a:lnTo>
                    <a:pt x="681586" y="41383"/>
                  </a:lnTo>
                  <a:lnTo>
                    <a:pt x="636516" y="55854"/>
                  </a:lnTo>
                  <a:lnTo>
                    <a:pt x="592466" y="72336"/>
                  </a:lnTo>
                  <a:lnTo>
                    <a:pt x="549499" y="90770"/>
                  </a:lnTo>
                  <a:lnTo>
                    <a:pt x="507673" y="111097"/>
                  </a:lnTo>
                  <a:lnTo>
                    <a:pt x="467052" y="133262"/>
                  </a:lnTo>
                  <a:lnTo>
                    <a:pt x="427694" y="157204"/>
                  </a:lnTo>
                  <a:lnTo>
                    <a:pt x="389663" y="182868"/>
                  </a:lnTo>
                  <a:lnTo>
                    <a:pt x="353017" y="210194"/>
                  </a:lnTo>
                  <a:lnTo>
                    <a:pt x="317820" y="239126"/>
                  </a:lnTo>
                  <a:lnTo>
                    <a:pt x="284130" y="269605"/>
                  </a:lnTo>
                  <a:lnTo>
                    <a:pt x="252010" y="301573"/>
                  </a:lnTo>
                  <a:lnTo>
                    <a:pt x="221521" y="334972"/>
                  </a:lnTo>
                  <a:lnTo>
                    <a:pt x="192722" y="369746"/>
                  </a:lnTo>
                  <a:lnTo>
                    <a:pt x="165676" y="405835"/>
                  </a:lnTo>
                  <a:lnTo>
                    <a:pt x="140444" y="443183"/>
                  </a:lnTo>
                  <a:lnTo>
                    <a:pt x="117085" y="481730"/>
                  </a:lnTo>
                  <a:lnTo>
                    <a:pt x="95662" y="521420"/>
                  </a:lnTo>
                  <a:lnTo>
                    <a:pt x="76235" y="562195"/>
                  </a:lnTo>
                  <a:lnTo>
                    <a:pt x="58865" y="603996"/>
                  </a:lnTo>
                  <a:lnTo>
                    <a:pt x="43614" y="646766"/>
                  </a:lnTo>
                  <a:lnTo>
                    <a:pt x="30541" y="690448"/>
                  </a:lnTo>
                  <a:lnTo>
                    <a:pt x="19709" y="734982"/>
                  </a:lnTo>
                  <a:lnTo>
                    <a:pt x="11177" y="780312"/>
                  </a:lnTo>
                  <a:lnTo>
                    <a:pt x="5008" y="826379"/>
                  </a:lnTo>
                  <a:lnTo>
                    <a:pt x="1262" y="873126"/>
                  </a:lnTo>
                  <a:lnTo>
                    <a:pt x="0" y="920496"/>
                  </a:lnTo>
                  <a:lnTo>
                    <a:pt x="1262" y="967865"/>
                  </a:lnTo>
                  <a:lnTo>
                    <a:pt x="5008" y="1014612"/>
                  </a:lnTo>
                  <a:lnTo>
                    <a:pt x="11177" y="1060679"/>
                  </a:lnTo>
                  <a:lnTo>
                    <a:pt x="19709" y="1106009"/>
                  </a:lnTo>
                  <a:lnTo>
                    <a:pt x="30541" y="1150543"/>
                  </a:lnTo>
                  <a:lnTo>
                    <a:pt x="43614" y="1194225"/>
                  </a:lnTo>
                  <a:lnTo>
                    <a:pt x="58865" y="1236995"/>
                  </a:lnTo>
                  <a:lnTo>
                    <a:pt x="76235" y="1278796"/>
                  </a:lnTo>
                  <a:lnTo>
                    <a:pt x="95662" y="1319571"/>
                  </a:lnTo>
                  <a:lnTo>
                    <a:pt x="117085" y="1359261"/>
                  </a:lnTo>
                  <a:lnTo>
                    <a:pt x="140444" y="1397808"/>
                  </a:lnTo>
                  <a:lnTo>
                    <a:pt x="165676" y="1435156"/>
                  </a:lnTo>
                  <a:lnTo>
                    <a:pt x="192722" y="1471245"/>
                  </a:lnTo>
                  <a:lnTo>
                    <a:pt x="221521" y="1506019"/>
                  </a:lnTo>
                  <a:lnTo>
                    <a:pt x="252010" y="1539418"/>
                  </a:lnTo>
                  <a:lnTo>
                    <a:pt x="284130" y="1571386"/>
                  </a:lnTo>
                  <a:lnTo>
                    <a:pt x="317820" y="1601865"/>
                  </a:lnTo>
                  <a:lnTo>
                    <a:pt x="353017" y="1630797"/>
                  </a:lnTo>
                  <a:lnTo>
                    <a:pt x="389663" y="1658123"/>
                  </a:lnTo>
                  <a:lnTo>
                    <a:pt x="427694" y="1683787"/>
                  </a:lnTo>
                  <a:lnTo>
                    <a:pt x="467052" y="1707729"/>
                  </a:lnTo>
                  <a:lnTo>
                    <a:pt x="507673" y="1729894"/>
                  </a:lnTo>
                  <a:lnTo>
                    <a:pt x="549499" y="1750221"/>
                  </a:lnTo>
                  <a:lnTo>
                    <a:pt x="592466" y="1768655"/>
                  </a:lnTo>
                  <a:lnTo>
                    <a:pt x="636516" y="1785137"/>
                  </a:lnTo>
                  <a:lnTo>
                    <a:pt x="681586" y="1799608"/>
                  </a:lnTo>
                  <a:lnTo>
                    <a:pt x="727616" y="1812012"/>
                  </a:lnTo>
                  <a:lnTo>
                    <a:pt x="774544" y="1822291"/>
                  </a:lnTo>
                  <a:lnTo>
                    <a:pt x="822310" y="1830385"/>
                  </a:lnTo>
                  <a:lnTo>
                    <a:pt x="870853" y="1836239"/>
                  </a:lnTo>
                  <a:lnTo>
                    <a:pt x="920112" y="1839794"/>
                  </a:lnTo>
                  <a:lnTo>
                    <a:pt x="970026" y="1840992"/>
                  </a:lnTo>
                  <a:lnTo>
                    <a:pt x="1019939" y="1839794"/>
                  </a:lnTo>
                  <a:lnTo>
                    <a:pt x="1069198" y="1836239"/>
                  </a:lnTo>
                  <a:lnTo>
                    <a:pt x="1117741" y="1830385"/>
                  </a:lnTo>
                  <a:lnTo>
                    <a:pt x="1165507" y="1822291"/>
                  </a:lnTo>
                  <a:lnTo>
                    <a:pt x="1212435" y="1812012"/>
                  </a:lnTo>
                  <a:lnTo>
                    <a:pt x="1258465" y="1799608"/>
                  </a:lnTo>
                  <a:lnTo>
                    <a:pt x="1303535" y="1785137"/>
                  </a:lnTo>
                  <a:lnTo>
                    <a:pt x="1347585" y="1768655"/>
                  </a:lnTo>
                  <a:lnTo>
                    <a:pt x="1390552" y="1750221"/>
                  </a:lnTo>
                  <a:lnTo>
                    <a:pt x="1432378" y="1729894"/>
                  </a:lnTo>
                  <a:lnTo>
                    <a:pt x="1472999" y="1707729"/>
                  </a:lnTo>
                  <a:lnTo>
                    <a:pt x="1512357" y="1683787"/>
                  </a:lnTo>
                  <a:lnTo>
                    <a:pt x="1550388" y="1658123"/>
                  </a:lnTo>
                  <a:lnTo>
                    <a:pt x="1587034" y="1630797"/>
                  </a:lnTo>
                  <a:lnTo>
                    <a:pt x="1622231" y="1601865"/>
                  </a:lnTo>
                  <a:lnTo>
                    <a:pt x="1655921" y="1571386"/>
                  </a:lnTo>
                  <a:lnTo>
                    <a:pt x="1688041" y="1539418"/>
                  </a:lnTo>
                  <a:lnTo>
                    <a:pt x="1718530" y="1506019"/>
                  </a:lnTo>
                  <a:lnTo>
                    <a:pt x="1747329" y="1471245"/>
                  </a:lnTo>
                  <a:lnTo>
                    <a:pt x="1774375" y="1435156"/>
                  </a:lnTo>
                  <a:lnTo>
                    <a:pt x="1799607" y="1397808"/>
                  </a:lnTo>
                  <a:lnTo>
                    <a:pt x="1822966" y="1359261"/>
                  </a:lnTo>
                  <a:lnTo>
                    <a:pt x="1844389" y="1319571"/>
                  </a:lnTo>
                  <a:lnTo>
                    <a:pt x="1863816" y="1278796"/>
                  </a:lnTo>
                  <a:lnTo>
                    <a:pt x="1881186" y="1236995"/>
                  </a:lnTo>
                  <a:lnTo>
                    <a:pt x="1896437" y="1194225"/>
                  </a:lnTo>
                  <a:lnTo>
                    <a:pt x="1909510" y="1150543"/>
                  </a:lnTo>
                  <a:lnTo>
                    <a:pt x="1920342" y="1106009"/>
                  </a:lnTo>
                  <a:lnTo>
                    <a:pt x="1928874" y="1060679"/>
                  </a:lnTo>
                  <a:lnTo>
                    <a:pt x="1935043" y="1014612"/>
                  </a:lnTo>
                  <a:lnTo>
                    <a:pt x="1938789" y="967865"/>
                  </a:lnTo>
                  <a:lnTo>
                    <a:pt x="1940052" y="920496"/>
                  </a:lnTo>
                  <a:lnTo>
                    <a:pt x="1938789" y="873126"/>
                  </a:lnTo>
                  <a:lnTo>
                    <a:pt x="1935043" y="826379"/>
                  </a:lnTo>
                  <a:lnTo>
                    <a:pt x="1928874" y="780312"/>
                  </a:lnTo>
                  <a:lnTo>
                    <a:pt x="1920342" y="734982"/>
                  </a:lnTo>
                  <a:lnTo>
                    <a:pt x="1909510" y="690448"/>
                  </a:lnTo>
                  <a:lnTo>
                    <a:pt x="1896437" y="646766"/>
                  </a:lnTo>
                  <a:lnTo>
                    <a:pt x="1881186" y="603996"/>
                  </a:lnTo>
                  <a:lnTo>
                    <a:pt x="1863816" y="562195"/>
                  </a:lnTo>
                  <a:lnTo>
                    <a:pt x="1844389" y="521420"/>
                  </a:lnTo>
                  <a:lnTo>
                    <a:pt x="1822966" y="481730"/>
                  </a:lnTo>
                  <a:lnTo>
                    <a:pt x="1799607" y="443183"/>
                  </a:lnTo>
                  <a:lnTo>
                    <a:pt x="1774375" y="405835"/>
                  </a:lnTo>
                  <a:lnTo>
                    <a:pt x="1747329" y="369746"/>
                  </a:lnTo>
                  <a:lnTo>
                    <a:pt x="1718530" y="334972"/>
                  </a:lnTo>
                  <a:lnTo>
                    <a:pt x="1688041" y="301573"/>
                  </a:lnTo>
                  <a:lnTo>
                    <a:pt x="1655921" y="269605"/>
                  </a:lnTo>
                  <a:lnTo>
                    <a:pt x="1622231" y="239126"/>
                  </a:lnTo>
                  <a:lnTo>
                    <a:pt x="1587034" y="210194"/>
                  </a:lnTo>
                  <a:lnTo>
                    <a:pt x="1550388" y="182868"/>
                  </a:lnTo>
                  <a:lnTo>
                    <a:pt x="1512357" y="157204"/>
                  </a:lnTo>
                  <a:lnTo>
                    <a:pt x="1472999" y="133262"/>
                  </a:lnTo>
                  <a:lnTo>
                    <a:pt x="1432378" y="111097"/>
                  </a:lnTo>
                  <a:lnTo>
                    <a:pt x="1390552" y="90770"/>
                  </a:lnTo>
                  <a:lnTo>
                    <a:pt x="1347585" y="72336"/>
                  </a:lnTo>
                  <a:lnTo>
                    <a:pt x="1303535" y="55854"/>
                  </a:lnTo>
                  <a:lnTo>
                    <a:pt x="1258465" y="41383"/>
                  </a:lnTo>
                  <a:lnTo>
                    <a:pt x="1212435" y="28979"/>
                  </a:lnTo>
                  <a:lnTo>
                    <a:pt x="1165507" y="18700"/>
                  </a:lnTo>
                  <a:lnTo>
                    <a:pt x="1117741" y="10606"/>
                  </a:lnTo>
                  <a:lnTo>
                    <a:pt x="1069198" y="4752"/>
                  </a:lnTo>
                  <a:lnTo>
                    <a:pt x="1019939" y="1197"/>
                  </a:lnTo>
                  <a:lnTo>
                    <a:pt x="970026" y="0"/>
                  </a:lnTo>
                  <a:close/>
                </a:path>
              </a:pathLst>
            </a:custGeom>
            <a:solidFill>
              <a:srgbClr val="FFC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7891"/>
              </p:ext>
            </p:extLst>
          </p:nvPr>
        </p:nvGraphicFramePr>
        <p:xfrm>
          <a:off x="394715" y="1341119"/>
          <a:ext cx="11534774" cy="1177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53">
                <a:tc gridSpan="3"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  <a:spcBef>
                          <a:spcPts val="7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2018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році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Укрпошта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почала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процес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100%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комп’ютеризації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країни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lang="uk-UA" sz="140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Станом на 2024 р. процес </a:t>
                      </a:r>
                      <a:r>
                        <a:rPr lang="uk-UA" sz="1400" b="1" spc="-5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компютеризації</a:t>
                      </a:r>
                      <a:r>
                        <a:rPr lang="uk-UA" sz="140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завершений</a:t>
                      </a:r>
                      <a:r>
                        <a:rPr lang="uk-UA" sz="1400" b="1" spc="-5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lang="uk-UA" sz="140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8890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F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128">
                <a:tc>
                  <a:txBody>
                    <a:bodyPr/>
                    <a:lstStyle/>
                    <a:p>
                      <a:pPr marL="91440">
                        <a:lnSpc>
                          <a:spcPts val="1910"/>
                        </a:lnSpc>
                        <a:spcBef>
                          <a:spcPts val="55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&gt;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1 200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НАСЕЛЕННЯ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—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ts val="191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КОМП’ЮТЕРИЗАЦІЯ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70485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95C11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b="1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&lt;</a:t>
                      </a:r>
                      <a:r>
                        <a:rPr sz="1600" b="1" spc="-1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600" b="1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200 </a:t>
                      </a:r>
                      <a:r>
                        <a:rPr sz="1600" b="1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НАСЕЛЕННЯ</a:t>
                      </a:r>
                      <a:r>
                        <a:rPr sz="1600" b="1" spc="4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— </a:t>
                      </a:r>
                      <a:r>
                        <a:rPr sz="1600" b="1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ПЕРЕСУВНІ</a:t>
                      </a:r>
                      <a:r>
                        <a:rPr sz="1600" b="1" spc="2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ВІДДІЛЕННЯ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9050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C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74976" y="3968496"/>
            <a:ext cx="1545590" cy="1545590"/>
            <a:chOff x="2474976" y="3968496"/>
            <a:chExt cx="1545590" cy="1545590"/>
          </a:xfrm>
        </p:grpSpPr>
        <p:sp>
          <p:nvSpPr>
            <p:cNvPr id="7" name="object 7"/>
            <p:cNvSpPr/>
            <p:nvPr/>
          </p:nvSpPr>
          <p:spPr>
            <a:xfrm>
              <a:off x="2474976" y="3968496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89" h="1545589">
                  <a:moveTo>
                    <a:pt x="772668" y="0"/>
                  </a:moveTo>
                  <a:lnTo>
                    <a:pt x="723804" y="1520"/>
                  </a:lnTo>
                  <a:lnTo>
                    <a:pt x="675748" y="6020"/>
                  </a:lnTo>
                  <a:lnTo>
                    <a:pt x="628590" y="13410"/>
                  </a:lnTo>
                  <a:lnTo>
                    <a:pt x="582421" y="23598"/>
                  </a:lnTo>
                  <a:lnTo>
                    <a:pt x="537330" y="36495"/>
                  </a:lnTo>
                  <a:lnTo>
                    <a:pt x="493409" y="52010"/>
                  </a:lnTo>
                  <a:lnTo>
                    <a:pt x="450748" y="70053"/>
                  </a:lnTo>
                  <a:lnTo>
                    <a:pt x="409438" y="90532"/>
                  </a:lnTo>
                  <a:lnTo>
                    <a:pt x="369569" y="113358"/>
                  </a:lnTo>
                  <a:lnTo>
                    <a:pt x="331231" y="138439"/>
                  </a:lnTo>
                  <a:lnTo>
                    <a:pt x="294516" y="165686"/>
                  </a:lnTo>
                  <a:lnTo>
                    <a:pt x="259513" y="195008"/>
                  </a:lnTo>
                  <a:lnTo>
                    <a:pt x="226313" y="226313"/>
                  </a:lnTo>
                  <a:lnTo>
                    <a:pt x="195008" y="259513"/>
                  </a:lnTo>
                  <a:lnTo>
                    <a:pt x="165686" y="294516"/>
                  </a:lnTo>
                  <a:lnTo>
                    <a:pt x="138439" y="331231"/>
                  </a:lnTo>
                  <a:lnTo>
                    <a:pt x="113358" y="369569"/>
                  </a:lnTo>
                  <a:lnTo>
                    <a:pt x="90532" y="409438"/>
                  </a:lnTo>
                  <a:lnTo>
                    <a:pt x="70053" y="450748"/>
                  </a:lnTo>
                  <a:lnTo>
                    <a:pt x="52010" y="493409"/>
                  </a:lnTo>
                  <a:lnTo>
                    <a:pt x="36495" y="537330"/>
                  </a:lnTo>
                  <a:lnTo>
                    <a:pt x="23598" y="582421"/>
                  </a:lnTo>
                  <a:lnTo>
                    <a:pt x="13410" y="628590"/>
                  </a:lnTo>
                  <a:lnTo>
                    <a:pt x="6020" y="675748"/>
                  </a:lnTo>
                  <a:lnTo>
                    <a:pt x="1520" y="723804"/>
                  </a:lnTo>
                  <a:lnTo>
                    <a:pt x="0" y="772667"/>
                  </a:lnTo>
                  <a:lnTo>
                    <a:pt x="1520" y="821531"/>
                  </a:lnTo>
                  <a:lnTo>
                    <a:pt x="6020" y="869587"/>
                  </a:lnTo>
                  <a:lnTo>
                    <a:pt x="13410" y="916745"/>
                  </a:lnTo>
                  <a:lnTo>
                    <a:pt x="23598" y="962914"/>
                  </a:lnTo>
                  <a:lnTo>
                    <a:pt x="36495" y="1008005"/>
                  </a:lnTo>
                  <a:lnTo>
                    <a:pt x="52010" y="1051926"/>
                  </a:lnTo>
                  <a:lnTo>
                    <a:pt x="70053" y="1094587"/>
                  </a:lnTo>
                  <a:lnTo>
                    <a:pt x="90532" y="1135897"/>
                  </a:lnTo>
                  <a:lnTo>
                    <a:pt x="113358" y="1175766"/>
                  </a:lnTo>
                  <a:lnTo>
                    <a:pt x="138439" y="1214104"/>
                  </a:lnTo>
                  <a:lnTo>
                    <a:pt x="165686" y="1250819"/>
                  </a:lnTo>
                  <a:lnTo>
                    <a:pt x="195008" y="1285822"/>
                  </a:lnTo>
                  <a:lnTo>
                    <a:pt x="226314" y="1319021"/>
                  </a:lnTo>
                  <a:lnTo>
                    <a:pt x="259513" y="1350327"/>
                  </a:lnTo>
                  <a:lnTo>
                    <a:pt x="294516" y="1379649"/>
                  </a:lnTo>
                  <a:lnTo>
                    <a:pt x="331231" y="1406896"/>
                  </a:lnTo>
                  <a:lnTo>
                    <a:pt x="369569" y="1431977"/>
                  </a:lnTo>
                  <a:lnTo>
                    <a:pt x="409438" y="1454803"/>
                  </a:lnTo>
                  <a:lnTo>
                    <a:pt x="450748" y="1475282"/>
                  </a:lnTo>
                  <a:lnTo>
                    <a:pt x="493409" y="1493325"/>
                  </a:lnTo>
                  <a:lnTo>
                    <a:pt x="537330" y="1508840"/>
                  </a:lnTo>
                  <a:lnTo>
                    <a:pt x="582421" y="1521737"/>
                  </a:lnTo>
                  <a:lnTo>
                    <a:pt x="628590" y="1531925"/>
                  </a:lnTo>
                  <a:lnTo>
                    <a:pt x="675748" y="1539315"/>
                  </a:lnTo>
                  <a:lnTo>
                    <a:pt x="723804" y="1543815"/>
                  </a:lnTo>
                  <a:lnTo>
                    <a:pt x="772668" y="1545335"/>
                  </a:lnTo>
                  <a:lnTo>
                    <a:pt x="821531" y="1543815"/>
                  </a:lnTo>
                  <a:lnTo>
                    <a:pt x="869587" y="1539315"/>
                  </a:lnTo>
                  <a:lnTo>
                    <a:pt x="916745" y="1531925"/>
                  </a:lnTo>
                  <a:lnTo>
                    <a:pt x="962914" y="1521737"/>
                  </a:lnTo>
                  <a:lnTo>
                    <a:pt x="1008005" y="1508840"/>
                  </a:lnTo>
                  <a:lnTo>
                    <a:pt x="1051926" y="1493325"/>
                  </a:lnTo>
                  <a:lnTo>
                    <a:pt x="1094587" y="1475282"/>
                  </a:lnTo>
                  <a:lnTo>
                    <a:pt x="1135897" y="1454803"/>
                  </a:lnTo>
                  <a:lnTo>
                    <a:pt x="1175766" y="1431977"/>
                  </a:lnTo>
                  <a:lnTo>
                    <a:pt x="1214104" y="1406896"/>
                  </a:lnTo>
                  <a:lnTo>
                    <a:pt x="1250819" y="1379649"/>
                  </a:lnTo>
                  <a:lnTo>
                    <a:pt x="1285822" y="1350327"/>
                  </a:lnTo>
                  <a:lnTo>
                    <a:pt x="1319022" y="1319021"/>
                  </a:lnTo>
                  <a:lnTo>
                    <a:pt x="1350327" y="1285822"/>
                  </a:lnTo>
                  <a:lnTo>
                    <a:pt x="1379649" y="1250819"/>
                  </a:lnTo>
                  <a:lnTo>
                    <a:pt x="1406896" y="1214104"/>
                  </a:lnTo>
                  <a:lnTo>
                    <a:pt x="1431977" y="1175766"/>
                  </a:lnTo>
                  <a:lnTo>
                    <a:pt x="1454803" y="1135897"/>
                  </a:lnTo>
                  <a:lnTo>
                    <a:pt x="1475282" y="1094587"/>
                  </a:lnTo>
                  <a:lnTo>
                    <a:pt x="1493325" y="1051926"/>
                  </a:lnTo>
                  <a:lnTo>
                    <a:pt x="1508840" y="1008005"/>
                  </a:lnTo>
                  <a:lnTo>
                    <a:pt x="1521737" y="962914"/>
                  </a:lnTo>
                  <a:lnTo>
                    <a:pt x="1531925" y="916745"/>
                  </a:lnTo>
                  <a:lnTo>
                    <a:pt x="1539315" y="869587"/>
                  </a:lnTo>
                  <a:lnTo>
                    <a:pt x="1543815" y="821531"/>
                  </a:lnTo>
                  <a:lnTo>
                    <a:pt x="1545336" y="772667"/>
                  </a:lnTo>
                  <a:lnTo>
                    <a:pt x="1543815" y="723804"/>
                  </a:lnTo>
                  <a:lnTo>
                    <a:pt x="1539315" y="675748"/>
                  </a:lnTo>
                  <a:lnTo>
                    <a:pt x="1531925" y="628590"/>
                  </a:lnTo>
                  <a:lnTo>
                    <a:pt x="1521737" y="582421"/>
                  </a:lnTo>
                  <a:lnTo>
                    <a:pt x="1508840" y="537330"/>
                  </a:lnTo>
                  <a:lnTo>
                    <a:pt x="1493325" y="493409"/>
                  </a:lnTo>
                  <a:lnTo>
                    <a:pt x="1475282" y="450748"/>
                  </a:lnTo>
                  <a:lnTo>
                    <a:pt x="1454803" y="409438"/>
                  </a:lnTo>
                  <a:lnTo>
                    <a:pt x="1431977" y="369569"/>
                  </a:lnTo>
                  <a:lnTo>
                    <a:pt x="1406896" y="331231"/>
                  </a:lnTo>
                  <a:lnTo>
                    <a:pt x="1379649" y="294516"/>
                  </a:lnTo>
                  <a:lnTo>
                    <a:pt x="1350327" y="259513"/>
                  </a:lnTo>
                  <a:lnTo>
                    <a:pt x="1319022" y="226313"/>
                  </a:lnTo>
                  <a:lnTo>
                    <a:pt x="1285822" y="195008"/>
                  </a:lnTo>
                  <a:lnTo>
                    <a:pt x="1250819" y="165686"/>
                  </a:lnTo>
                  <a:lnTo>
                    <a:pt x="1214104" y="138439"/>
                  </a:lnTo>
                  <a:lnTo>
                    <a:pt x="1175766" y="113358"/>
                  </a:lnTo>
                  <a:lnTo>
                    <a:pt x="1135897" y="90532"/>
                  </a:lnTo>
                  <a:lnTo>
                    <a:pt x="1094587" y="70053"/>
                  </a:lnTo>
                  <a:lnTo>
                    <a:pt x="1051926" y="52010"/>
                  </a:lnTo>
                  <a:lnTo>
                    <a:pt x="1008005" y="36495"/>
                  </a:lnTo>
                  <a:lnTo>
                    <a:pt x="962914" y="23598"/>
                  </a:lnTo>
                  <a:lnTo>
                    <a:pt x="916745" y="13410"/>
                  </a:lnTo>
                  <a:lnTo>
                    <a:pt x="869587" y="6020"/>
                  </a:lnTo>
                  <a:lnTo>
                    <a:pt x="821531" y="1520"/>
                  </a:lnTo>
                  <a:lnTo>
                    <a:pt x="772668" y="0"/>
                  </a:lnTo>
                  <a:close/>
                </a:path>
              </a:pathLst>
            </a:custGeom>
            <a:solidFill>
              <a:srgbClr val="FFC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8316" y="4276344"/>
              <a:ext cx="1423416" cy="93116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8340" y="405510"/>
            <a:ext cx="10389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ЄДИНЕ РІШЕННЯ, ЩОБ НЕ ПРОСИТИ ДОТАЦІЙ </a:t>
            </a:r>
            <a:r>
              <a:rPr dirty="0"/>
              <a:t>У </a:t>
            </a:r>
            <a:r>
              <a:rPr spc="-5" dirty="0"/>
              <a:t>ДЕРЖАВИ </a:t>
            </a:r>
            <a:r>
              <a:rPr spc="-810" dirty="0"/>
              <a:t> </a:t>
            </a:r>
            <a:r>
              <a:rPr dirty="0"/>
              <a:t>І</a:t>
            </a:r>
            <a:r>
              <a:rPr spc="-10" dirty="0"/>
              <a:t> </a:t>
            </a:r>
            <a:r>
              <a:rPr spc="-5" dirty="0"/>
              <a:t>ГРОМАД,</a:t>
            </a:r>
            <a:r>
              <a:rPr dirty="0"/>
              <a:t> — ЦЕ</a:t>
            </a:r>
            <a:r>
              <a:rPr spc="-5" dirty="0"/>
              <a:t> ЗАПРОВАДИТИ</a:t>
            </a:r>
            <a:r>
              <a:rPr spc="10" dirty="0"/>
              <a:t> </a:t>
            </a:r>
            <a:r>
              <a:rPr spc="-5" dirty="0"/>
              <a:t>ПЕРЕСУВНІ</a:t>
            </a:r>
            <a:r>
              <a:rPr spc="-15" dirty="0"/>
              <a:t> </a:t>
            </a:r>
            <a:r>
              <a:rPr spc="-5" dirty="0"/>
              <a:t>ВІДДІЛЕННЯ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9655" y="2748788"/>
            <a:ext cx="3492500" cy="9531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99085" marR="979805" indent="-287020">
              <a:lnSpc>
                <a:spcPts val="1660"/>
              </a:lnSpc>
              <a:spcBef>
                <a:spcPts val="17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Забезпечення</a:t>
            </a:r>
            <a:r>
              <a:rPr sz="1400" spc="-8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доступом </a:t>
            </a:r>
            <a:r>
              <a:rPr sz="1400" spc="-47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до</a:t>
            </a:r>
            <a:r>
              <a:rPr sz="1400" spc="-2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мережі</a:t>
            </a:r>
            <a:r>
              <a:rPr sz="1400" spc="-1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інтернет.</a:t>
            </a:r>
            <a:endParaRPr sz="1400" dirty="0">
              <a:latin typeface="Verdana"/>
              <a:cs typeface="Verdana"/>
            </a:endParaRPr>
          </a:p>
          <a:p>
            <a:pPr marL="299085" marR="5080" indent="-287020">
              <a:lnSpc>
                <a:spcPts val="1660"/>
              </a:lnSpc>
              <a:spcBef>
                <a:spcPts val="6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Поступове</a:t>
            </a:r>
            <a:r>
              <a:rPr sz="1400" spc="-4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приведення</a:t>
            </a:r>
            <a:r>
              <a:rPr sz="1400" spc="-6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приміщень </a:t>
            </a:r>
            <a:r>
              <a:rPr sz="1400" spc="-47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у</a:t>
            </a:r>
            <a:r>
              <a:rPr sz="1400" spc="-2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належний</a:t>
            </a:r>
            <a:r>
              <a:rPr sz="1400" spc="-4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технічний</a:t>
            </a:r>
            <a:r>
              <a:rPr sz="1400" spc="-4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стан.</a:t>
            </a:r>
            <a:endParaRPr sz="1400" dirty="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715" y="2764535"/>
            <a:ext cx="259079" cy="2316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715" y="3247644"/>
            <a:ext cx="259079" cy="23164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72956" y="5274564"/>
            <a:ext cx="2276855" cy="117348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402963" y="2669286"/>
            <a:ext cx="7005955" cy="66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Пересувне </a:t>
            </a:r>
            <a:r>
              <a:rPr sz="1400" dirty="0" err="1">
                <a:solidFill>
                  <a:srgbClr val="383A36"/>
                </a:solidFill>
                <a:latin typeface="Verdana"/>
                <a:cs typeface="Verdana"/>
              </a:rPr>
              <a:t>відділення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 smtClean="0">
                <a:solidFill>
                  <a:srgbClr val="383A36"/>
                </a:solidFill>
                <a:latin typeface="Verdana"/>
                <a:cs typeface="Verdana"/>
              </a:rPr>
              <a:t>(ПВ)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— це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повноцінне поштове </a:t>
            </a:r>
            <a:r>
              <a:rPr sz="1400" spc="-48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відділення,</a:t>
            </a:r>
            <a:r>
              <a:rPr sz="1400" spc="-5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яке</a:t>
            </a:r>
            <a:r>
              <a:rPr sz="1400" spc="-1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за графіком</a:t>
            </a:r>
            <a:r>
              <a:rPr sz="1400" spc="-3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приїжджає</a:t>
            </a:r>
            <a:r>
              <a:rPr sz="1400" spc="-3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у</a:t>
            </a:r>
            <a:r>
              <a:rPr sz="1400" spc="-1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невеликі</a:t>
            </a:r>
            <a:r>
              <a:rPr sz="1400" spc="-3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села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та</a:t>
            </a:r>
            <a:r>
              <a:rPr sz="1400" spc="-1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хутори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ts val="1655"/>
              </a:lnSpc>
            </a:pP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з</a:t>
            </a:r>
            <a:r>
              <a:rPr sz="1400" spc="-1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населенням</a:t>
            </a:r>
            <a:r>
              <a:rPr sz="1400" spc="-6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до</a:t>
            </a:r>
            <a:r>
              <a:rPr sz="1400" spc="-1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1</a:t>
            </a:r>
            <a:r>
              <a:rPr sz="1400" spc="-3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200</a:t>
            </a:r>
            <a:r>
              <a:rPr sz="1400" spc="-1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жителів.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4053" y="5983935"/>
            <a:ext cx="273939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uk-UA" sz="1200" b="1" dirty="0" smtClean="0">
                <a:solidFill>
                  <a:srgbClr val="383A36"/>
                </a:solidFill>
                <a:latin typeface="Verdana"/>
                <a:cs typeface="Verdana"/>
              </a:rPr>
              <a:t>У Рівненському регіоні функціонує 95 пересувних відділень. З травня 2024 року буде 97 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640" y="4347209"/>
            <a:ext cx="1956435" cy="816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3820">
              <a:lnSpc>
                <a:spcPct val="100000"/>
              </a:lnSpc>
              <a:spcBef>
                <a:spcPts val="95"/>
              </a:spcBef>
            </a:pPr>
            <a:r>
              <a:rPr lang="uk-UA" sz="1600" b="1" spc="-5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sz="1600" b="1" spc="-5" dirty="0" smtClean="0">
                <a:solidFill>
                  <a:srgbClr val="FF0000"/>
                </a:solidFill>
                <a:latin typeface="Verdana"/>
                <a:cs typeface="Verdana"/>
              </a:rPr>
              <a:t>700</a:t>
            </a: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+</a:t>
            </a:r>
            <a:r>
              <a:rPr sz="16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383A36"/>
                </a:solidFill>
                <a:latin typeface="Verdana"/>
                <a:cs typeface="Verdana"/>
              </a:rPr>
              <a:t>СІЛЬСЬКИХ </a:t>
            </a:r>
            <a:r>
              <a:rPr sz="1200" b="1" spc="-39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383A36"/>
                </a:solidFill>
                <a:latin typeface="Verdana"/>
                <a:cs typeface="Verdana"/>
              </a:rPr>
              <a:t>ВІДДІЛЕНЬ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  <a:spcBef>
                <a:spcPts val="5"/>
              </a:spcBef>
            </a:pPr>
            <a:r>
              <a:rPr sz="1200" b="1" spc="-5" dirty="0">
                <a:solidFill>
                  <a:srgbClr val="383A36"/>
                </a:solidFill>
                <a:latin typeface="Verdana"/>
                <a:cs typeface="Verdana"/>
              </a:rPr>
              <a:t>ВПЕРШЕ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</a:pPr>
            <a:r>
              <a:rPr sz="1200" b="1" spc="-5" dirty="0">
                <a:solidFill>
                  <a:srgbClr val="383A36"/>
                </a:solidFill>
                <a:latin typeface="Verdana"/>
                <a:cs typeface="Verdana"/>
              </a:rPr>
              <a:t>КОМП'ЮТЕРИЗОВАНО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9859" y="5001259"/>
            <a:ext cx="6286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srgbClr val="383A36"/>
                </a:solidFill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7159" y="3389502"/>
            <a:ext cx="7146925" cy="23247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99085" marR="426720" indent="-287020">
              <a:lnSpc>
                <a:spcPts val="1660"/>
              </a:lnSpc>
              <a:spcBef>
                <a:spcPts val="17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Це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продумані маршрути,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завдяки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яким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охоплено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всі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населені пункти </a:t>
            </a:r>
            <a:r>
              <a:rPr sz="1400" spc="-48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області.</a:t>
            </a:r>
            <a:endParaRPr sz="1400" dirty="0">
              <a:latin typeface="Verdana"/>
              <a:cs typeface="Verdana"/>
            </a:endParaRPr>
          </a:p>
          <a:p>
            <a:pPr marL="299085" marR="5080" indent="-287020">
              <a:lnSpc>
                <a:spcPts val="1660"/>
              </a:lnSpc>
              <a:spcBef>
                <a:spcPts val="6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Це обслуговування клієнтів у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зручному та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комфортному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місці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(відділення </a:t>
            </a:r>
            <a:r>
              <a:rPr sz="1400" spc="-48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Укрпошти</a:t>
            </a:r>
            <a:r>
              <a:rPr sz="1400" spc="-3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чи приміщення</a:t>
            </a:r>
            <a:r>
              <a:rPr sz="1400" spc="-4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сільради).</a:t>
            </a:r>
            <a:endParaRPr sz="14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57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Це</a:t>
            </a:r>
            <a:r>
              <a:rPr sz="1400" spc="-2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автоматизація</a:t>
            </a:r>
            <a:r>
              <a:rPr sz="1400" spc="-2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процесів.</a:t>
            </a:r>
            <a:endParaRPr sz="1400" dirty="0">
              <a:latin typeface="Verdana"/>
              <a:cs typeface="Verdana"/>
            </a:endParaRPr>
          </a:p>
          <a:p>
            <a:pPr marL="299085" marR="2981325" indent="-287020">
              <a:lnSpc>
                <a:spcPct val="134300"/>
              </a:lnSpc>
              <a:spcBef>
                <a:spcPts val="2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Це</a:t>
            </a:r>
            <a:r>
              <a:rPr sz="1400" spc="-2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кращі</a:t>
            </a:r>
            <a:r>
              <a:rPr sz="1400" spc="-3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умови</a:t>
            </a:r>
            <a:r>
              <a:rPr sz="1400" spc="-1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праці</a:t>
            </a:r>
            <a:r>
              <a:rPr sz="1400" spc="-3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та</a:t>
            </a:r>
            <a:r>
              <a:rPr sz="1400" spc="-2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більша</a:t>
            </a:r>
            <a:r>
              <a:rPr sz="1400" spc="-3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зарплата </a:t>
            </a:r>
            <a:r>
              <a:rPr sz="1400" spc="-48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для</a:t>
            </a:r>
            <a:r>
              <a:rPr sz="1400" spc="-2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працівників</a:t>
            </a:r>
            <a:r>
              <a:rPr sz="1400" spc="-5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Укрпошти.</a:t>
            </a:r>
            <a:endParaRPr sz="1400" dirty="0">
              <a:latin typeface="Verdana"/>
              <a:cs typeface="Verdana"/>
            </a:endParaRPr>
          </a:p>
          <a:p>
            <a:pPr marL="299085" marR="3007360" indent="-287020">
              <a:lnSpc>
                <a:spcPts val="1660"/>
              </a:lnSpc>
              <a:spcBef>
                <a:spcPts val="6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Це</a:t>
            </a:r>
            <a:r>
              <a:rPr sz="1400" spc="-2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повний</a:t>
            </a:r>
            <a:r>
              <a:rPr sz="1400" spc="-4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спектр</a:t>
            </a:r>
            <a:r>
              <a:rPr sz="1400" spc="-2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поштових,</a:t>
            </a:r>
            <a:r>
              <a:rPr sz="1400" spc="-3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логістичних </a:t>
            </a:r>
            <a:r>
              <a:rPr sz="1400" spc="-47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83A36"/>
                </a:solidFill>
                <a:latin typeface="Verdana"/>
                <a:cs typeface="Verdana"/>
              </a:rPr>
              <a:t>та</a:t>
            </a:r>
            <a:r>
              <a:rPr sz="1400" spc="-1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фінансових</a:t>
            </a:r>
            <a:r>
              <a:rPr sz="1400" spc="-5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послуг</a:t>
            </a:r>
            <a:r>
              <a:rPr sz="1400" spc="-1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для</a:t>
            </a:r>
            <a:r>
              <a:rPr sz="1400" spc="-2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83A36"/>
                </a:solidFill>
                <a:latin typeface="Verdana"/>
                <a:cs typeface="Verdana"/>
              </a:rPr>
              <a:t>клієнтів.</a:t>
            </a:r>
            <a:endParaRPr sz="1400" dirty="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7784" y="3390900"/>
            <a:ext cx="231648" cy="23164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7784" y="3846576"/>
            <a:ext cx="231648" cy="2301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7784" y="4383023"/>
            <a:ext cx="231648" cy="23164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7784" y="4782311"/>
            <a:ext cx="231648" cy="2301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7784" y="5282184"/>
            <a:ext cx="231648" cy="23164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4142232" y="5073396"/>
            <a:ext cx="471170" cy="147955"/>
            <a:chOff x="4142232" y="5073396"/>
            <a:chExt cx="471170" cy="147955"/>
          </a:xfrm>
        </p:grpSpPr>
        <p:sp>
          <p:nvSpPr>
            <p:cNvPr id="25" name="object 25"/>
            <p:cNvSpPr/>
            <p:nvPr/>
          </p:nvSpPr>
          <p:spPr>
            <a:xfrm>
              <a:off x="4155186" y="5086350"/>
              <a:ext cx="445134" cy="121920"/>
            </a:xfrm>
            <a:custGeom>
              <a:avLst/>
              <a:gdLst/>
              <a:ahLst/>
              <a:cxnLst/>
              <a:rect l="l" t="t" r="r" b="b"/>
              <a:pathLst>
                <a:path w="445135" h="121920">
                  <a:moveTo>
                    <a:pt x="445008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445008" y="121919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55186" y="5086350"/>
              <a:ext cx="445134" cy="121920"/>
            </a:xfrm>
            <a:custGeom>
              <a:avLst/>
              <a:gdLst/>
              <a:ahLst/>
              <a:cxnLst/>
              <a:rect l="l" t="t" r="r" b="b"/>
              <a:pathLst>
                <a:path w="445135" h="121920">
                  <a:moveTo>
                    <a:pt x="0" y="121919"/>
                  </a:moveTo>
                  <a:lnTo>
                    <a:pt x="445008" y="121919"/>
                  </a:lnTo>
                  <a:lnTo>
                    <a:pt x="445008" y="0"/>
                  </a:lnTo>
                  <a:lnTo>
                    <a:pt x="0" y="0"/>
                  </a:lnTo>
                  <a:lnTo>
                    <a:pt x="0" y="1219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3501" y="6276776"/>
            <a:ext cx="311285" cy="4442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39751"/>
            <a:ext cx="1081531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ТАКИМ</a:t>
            </a:r>
            <a:r>
              <a:rPr dirty="0"/>
              <a:t> </a:t>
            </a:r>
            <a:r>
              <a:rPr spc="-10" dirty="0"/>
              <a:t>ЧИНОМ,</a:t>
            </a:r>
            <a:r>
              <a:rPr spc="5" dirty="0"/>
              <a:t> </a:t>
            </a:r>
            <a:r>
              <a:rPr spc="-5" dirty="0"/>
              <a:t>100%</a:t>
            </a:r>
            <a:r>
              <a:rPr spc="15" dirty="0"/>
              <a:t> </a:t>
            </a:r>
            <a:r>
              <a:rPr spc="-5" dirty="0"/>
              <a:t>СУЧАСНИХ ПОСЛУГ</a:t>
            </a:r>
            <a:r>
              <a:rPr spc="-15" dirty="0"/>
              <a:t> </a:t>
            </a:r>
            <a:r>
              <a:rPr spc="-10" dirty="0" smtClean="0"/>
              <a:t>ДОСТУПН</a:t>
            </a:r>
            <a:r>
              <a:rPr lang="uk-UA" spc="-10" dirty="0"/>
              <a:t>І</a:t>
            </a:r>
            <a:r>
              <a:rPr spc="5" dirty="0" smtClean="0"/>
              <a:t> </a:t>
            </a:r>
            <a:r>
              <a:rPr spc="-5" dirty="0"/>
              <a:t>НАВІТЬ</a:t>
            </a:r>
            <a:r>
              <a:rPr spc="25" dirty="0"/>
              <a:t> </a:t>
            </a:r>
            <a:r>
              <a:rPr dirty="0"/>
              <a:t>У</a:t>
            </a:r>
            <a:r>
              <a:rPr spc="-15" dirty="0"/>
              <a:t> </a:t>
            </a:r>
            <a:r>
              <a:rPr spc="-5" dirty="0"/>
              <a:t>НАЙВІДДАЛЕНІШИХ</a:t>
            </a:r>
            <a:r>
              <a:rPr spc="20" dirty="0"/>
              <a:t> </a:t>
            </a:r>
            <a:r>
              <a:rPr spc="-5" dirty="0"/>
              <a:t>КУТОЧКАХ </a:t>
            </a:r>
            <a:r>
              <a:rPr spc="-805" dirty="0"/>
              <a:t> </a:t>
            </a:r>
            <a:r>
              <a:rPr spc="-5" dirty="0"/>
              <a:t>КРАЇНИ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9600" y="1600200"/>
          <a:ext cx="10980419" cy="4521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0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0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 marL="1965960" marR="3822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Фінансові  </a:t>
                      </a:r>
                      <a:r>
                        <a:rPr sz="1800" b="1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послуги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C6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966595" marR="31051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b="1" spc="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b="1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гіст</a:t>
                      </a:r>
                      <a:r>
                        <a:rPr sz="1800" b="1" spc="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ич</a:t>
                      </a:r>
                      <a:r>
                        <a:rPr sz="1800" b="1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ні  послуги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C6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967230" marR="36068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Додаткові  </a:t>
                      </a:r>
                      <a:r>
                        <a:rPr sz="1800" b="1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послуги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FC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560">
                <a:tc>
                  <a:txBody>
                    <a:bodyPr/>
                    <a:lstStyle/>
                    <a:p>
                      <a:pPr marL="423545" marR="1220470" indent="-287020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 MT"/>
                        <a:buChar char="•"/>
                        <a:tabLst>
                          <a:tab pos="423545" algn="l"/>
                          <a:tab pos="424180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Виплата</a:t>
                      </a:r>
                      <a:r>
                        <a:rPr sz="1600" spc="1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пенсій, </a:t>
                      </a:r>
                      <a:r>
                        <a:rPr sz="160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соцдопомоги,</a:t>
                      </a:r>
                      <a:r>
                        <a:rPr sz="1600" spc="-2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паїв.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3545" indent="-287655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423545" algn="l"/>
                          <a:tab pos="424180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Оплата</a:t>
                      </a:r>
                      <a:r>
                        <a:rPr sz="1600" spc="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комунальних</a:t>
                      </a:r>
                      <a:r>
                        <a:rPr sz="1600" spc="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послуг.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3545" indent="-287655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 MT"/>
                        <a:buChar char="•"/>
                        <a:tabLst>
                          <a:tab pos="423545" algn="l"/>
                          <a:tab pos="424180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Поповнення</a:t>
                      </a:r>
                      <a:r>
                        <a:rPr sz="1600" spc="1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мобільного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354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рахунку.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3545" marR="1153795" indent="-28702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 MT"/>
                        <a:buChar char="•"/>
                        <a:tabLst>
                          <a:tab pos="423545" algn="l"/>
                          <a:tab pos="424180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Оплата платежів за </a:t>
                      </a:r>
                      <a:r>
                        <a:rPr sz="1600" spc="-55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кредитами.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3545" marR="915669" indent="-28702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423545" algn="l"/>
                          <a:tab pos="424180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Приймання й виплата </a:t>
                      </a:r>
                      <a:r>
                        <a:rPr sz="1600" spc="-55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поштових</a:t>
                      </a:r>
                      <a:r>
                        <a:rPr sz="1600" spc="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переказів.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3545" marR="1082675" indent="-28702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 MT"/>
                        <a:buChar char="•"/>
                        <a:tabLst>
                          <a:tab pos="423545" algn="l"/>
                          <a:tab pos="424180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Страхування та інші </a:t>
                      </a:r>
                      <a:r>
                        <a:rPr sz="1600" spc="-55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платежі.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3589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BCA"/>
                    </a:solidFill>
                  </a:tcPr>
                </a:tc>
                <a:tc>
                  <a:txBody>
                    <a:bodyPr/>
                    <a:lstStyle/>
                    <a:p>
                      <a:pPr marL="424180" marR="238125" indent="-287020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 MT"/>
                        <a:buChar char="•"/>
                        <a:tabLst>
                          <a:tab pos="424180" algn="l"/>
                          <a:tab pos="424815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Приймання</a:t>
                      </a:r>
                      <a:r>
                        <a:rPr sz="1600" spc="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600" spc="-2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видача</a:t>
                      </a:r>
                      <a:r>
                        <a:rPr sz="1600" spc="1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листів, </a:t>
                      </a:r>
                      <a:r>
                        <a:rPr sz="1600" spc="-55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бандеролей.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4180" marR="387350" indent="-28702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424180" algn="l"/>
                          <a:tab pos="424815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Доставка</a:t>
                      </a:r>
                      <a:r>
                        <a:rPr sz="1600" spc="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посилок</a:t>
                      </a:r>
                      <a:r>
                        <a:rPr sz="1600" spc="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sz="1600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30</a:t>
                      </a:r>
                      <a:r>
                        <a:rPr sz="1600" spc="-1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кг </a:t>
                      </a:r>
                      <a:r>
                        <a:rPr sz="1600" spc="-55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(електроніка,</a:t>
                      </a:r>
                      <a:r>
                        <a:rPr sz="1600" spc="3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дрібна </a:t>
                      </a:r>
                      <a:r>
                        <a:rPr sz="160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побутова</a:t>
                      </a:r>
                      <a:r>
                        <a:rPr sz="1600" spc="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техніка,</a:t>
                      </a:r>
                      <a:r>
                        <a:rPr sz="1600" spc="2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товари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для </a:t>
                      </a:r>
                      <a:r>
                        <a:rPr sz="160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дому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та</a:t>
                      </a:r>
                      <a:r>
                        <a:rPr sz="1600" spc="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саду).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4180" marR="421005" indent="-28702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 MT"/>
                        <a:buChar char="•"/>
                        <a:tabLst>
                          <a:tab pos="424180" algn="l"/>
                          <a:tab pos="424815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Приймання</a:t>
                      </a:r>
                      <a:r>
                        <a:rPr sz="1600" spc="1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та</a:t>
                      </a:r>
                      <a:r>
                        <a:rPr sz="160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доставка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міжнародних</a:t>
                      </a:r>
                      <a:r>
                        <a:rPr sz="1600" spc="-2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відправлень.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3589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BCA"/>
                    </a:solidFill>
                  </a:tcPr>
                </a:tc>
                <a:tc>
                  <a:txBody>
                    <a:bodyPr/>
                    <a:lstStyle/>
                    <a:p>
                      <a:pPr marL="424180" marR="315595" indent="-287020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 MT"/>
                        <a:buChar char="•"/>
                        <a:tabLst>
                          <a:tab pos="424180" algn="l"/>
                          <a:tab pos="424815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Продаж</a:t>
                      </a:r>
                      <a:r>
                        <a:rPr sz="1600" spc="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товарів</a:t>
                      </a:r>
                      <a:r>
                        <a:rPr sz="1600" spc="1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(бакалія,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побутова</a:t>
                      </a:r>
                      <a:r>
                        <a:rPr sz="1600" spc="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хімія, одяг</a:t>
                      </a:r>
                      <a:r>
                        <a:rPr sz="1600" spc="-2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тощо).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4180" indent="-28702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424180" algn="l"/>
                          <a:tab pos="424815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Доставка</a:t>
                      </a:r>
                      <a:r>
                        <a:rPr sz="1600" spc="-2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ліків.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4180" indent="-28702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 MT"/>
                        <a:buChar char="•"/>
                        <a:tabLst>
                          <a:tab pos="424180" algn="l"/>
                          <a:tab pos="424815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Передплата</a:t>
                      </a:r>
                      <a:r>
                        <a:rPr sz="160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600" spc="-2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доставка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418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періодики.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4180" indent="-28702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 MT"/>
                        <a:buChar char="•"/>
                        <a:tabLst>
                          <a:tab pos="424180" algn="l"/>
                          <a:tab pos="424815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Доставка</a:t>
                      </a:r>
                      <a:r>
                        <a:rPr sz="1600" spc="-2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рахунків.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424180" marR="327025" indent="-28702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424180" algn="l"/>
                          <a:tab pos="424815" algn="l"/>
                        </a:tabLst>
                      </a:pP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Продаж поштової продукції </a:t>
                      </a:r>
                      <a:r>
                        <a:rPr sz="1600" spc="-55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(конверти,</a:t>
                      </a:r>
                      <a:r>
                        <a:rPr sz="1600" spc="3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марки, </a:t>
                      </a:r>
                      <a:r>
                        <a:rPr sz="1600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383A36"/>
                          </a:solidFill>
                          <a:latin typeface="Verdana"/>
                          <a:cs typeface="Verdana"/>
                        </a:rPr>
                        <a:t>пакування).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3589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FE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784" y="3069335"/>
            <a:ext cx="216408" cy="2148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44" y="3607308"/>
            <a:ext cx="216407" cy="2164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44" y="3899915"/>
            <a:ext cx="216407" cy="2164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44" y="4439411"/>
            <a:ext cx="216407" cy="2164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44" y="4981955"/>
            <a:ext cx="216407" cy="2164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44" y="5526023"/>
            <a:ext cx="216407" cy="2164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44" y="3069335"/>
            <a:ext cx="216407" cy="2148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2335" y="3066288"/>
            <a:ext cx="216407" cy="2148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2335" y="3893820"/>
            <a:ext cx="216407" cy="21640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2335" y="4436364"/>
            <a:ext cx="216407" cy="21640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2335" y="3607308"/>
            <a:ext cx="216407" cy="2164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2335" y="4722876"/>
            <a:ext cx="216407" cy="2164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784" y="3607308"/>
            <a:ext cx="216408" cy="21640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784" y="4614671"/>
            <a:ext cx="216408" cy="21640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39" y="1737360"/>
            <a:ext cx="1024128" cy="10241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2940" y="1613916"/>
            <a:ext cx="1271015" cy="12710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38743" y="1376172"/>
            <a:ext cx="1385316" cy="138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3501" y="6276776"/>
            <a:ext cx="311285" cy="4442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5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142 </a:t>
            </a:r>
            <a:r>
              <a:rPr spc="-5" dirty="0"/>
              <a:t>ПОШТИ СВІТУ ВИКОРИСТОВУВАЛИ </a:t>
            </a:r>
            <a:r>
              <a:rPr dirty="0"/>
              <a:t>ТА </a:t>
            </a:r>
            <a:r>
              <a:rPr spc="-810" dirty="0"/>
              <a:t> </a:t>
            </a:r>
            <a:r>
              <a:rPr spc="-5" dirty="0"/>
              <a:t>ВИКОРИСТОВУЮТЬ</a:t>
            </a:r>
            <a:r>
              <a:rPr dirty="0"/>
              <a:t> ЦЕЙ</a:t>
            </a:r>
            <a:r>
              <a:rPr spc="-10" dirty="0"/>
              <a:t> </a:t>
            </a:r>
            <a:r>
              <a:rPr spc="-5" dirty="0"/>
              <a:t>ФОРМАТ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9496" y="1592580"/>
            <a:ext cx="7258811" cy="282092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7408" y="1600200"/>
            <a:ext cx="3563620" cy="4526280"/>
          </a:xfrm>
          <a:custGeom>
            <a:avLst/>
            <a:gdLst/>
            <a:ahLst/>
            <a:cxnLst/>
            <a:rect l="l" t="t" r="r" b="b"/>
            <a:pathLst>
              <a:path w="3563620" h="4526280">
                <a:moveTo>
                  <a:pt x="3563112" y="0"/>
                </a:moveTo>
                <a:lnTo>
                  <a:pt x="0" y="0"/>
                </a:lnTo>
                <a:lnTo>
                  <a:pt x="0" y="4526280"/>
                </a:lnTo>
                <a:lnTo>
                  <a:pt x="3563112" y="4526280"/>
                </a:lnTo>
                <a:lnTo>
                  <a:pt x="3563112" y="0"/>
                </a:lnTo>
                <a:close/>
              </a:path>
            </a:pathLst>
          </a:custGeom>
          <a:solidFill>
            <a:srgbClr val="FFC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7408" y="1600200"/>
            <a:ext cx="3563620" cy="4239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229870" marR="283845">
              <a:lnSpc>
                <a:spcPct val="99800"/>
              </a:lnSpc>
            </a:pPr>
            <a:r>
              <a:rPr sz="1600" spc="-10" dirty="0">
                <a:solidFill>
                  <a:srgbClr val="383A36"/>
                </a:solidFill>
                <a:latin typeface="Verdana"/>
                <a:cs typeface="Verdana"/>
              </a:rPr>
              <a:t>Великобританія,</a:t>
            </a:r>
            <a:r>
              <a:rPr sz="1600" spc="4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83A36"/>
                </a:solidFill>
                <a:latin typeface="Verdana"/>
                <a:cs typeface="Verdana"/>
              </a:rPr>
              <a:t>Німеччина, </a:t>
            </a:r>
            <a:r>
              <a:rPr sz="1600" spc="-54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83A36"/>
                </a:solidFill>
                <a:latin typeface="Verdana"/>
                <a:cs typeface="Verdana"/>
              </a:rPr>
              <a:t>Австралія,</a:t>
            </a:r>
            <a:r>
              <a:rPr sz="1600" spc="2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83A36"/>
                </a:solidFill>
                <a:latin typeface="Verdana"/>
                <a:cs typeface="Verdana"/>
              </a:rPr>
              <a:t>Австрія,</a:t>
            </a:r>
            <a:r>
              <a:rPr sz="1600" spc="2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10" dirty="0" smtClean="0">
                <a:solidFill>
                  <a:srgbClr val="383A36"/>
                </a:solidFill>
                <a:latin typeface="Verdana"/>
                <a:cs typeface="Verdana"/>
              </a:rPr>
              <a:t>США</a:t>
            </a:r>
            <a:r>
              <a:rPr sz="1600" spc="-5" dirty="0" smtClean="0">
                <a:solidFill>
                  <a:srgbClr val="383A36"/>
                </a:solidFill>
                <a:latin typeface="Verdana"/>
                <a:cs typeface="Verdana"/>
              </a:rPr>
              <a:t>,</a:t>
            </a:r>
            <a:r>
              <a:rPr sz="1600" spc="15" dirty="0" smtClean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5" dirty="0" err="1">
                <a:solidFill>
                  <a:srgbClr val="383A36"/>
                </a:solidFill>
                <a:latin typeface="Verdana"/>
                <a:cs typeface="Verdana"/>
              </a:rPr>
              <a:t>країни</a:t>
            </a:r>
            <a:r>
              <a:rPr sz="1600" spc="-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5" dirty="0" err="1" smtClean="0">
                <a:solidFill>
                  <a:srgbClr val="383A36"/>
                </a:solidFill>
                <a:latin typeface="Verdana"/>
                <a:cs typeface="Verdana"/>
              </a:rPr>
              <a:t>Балтії</a:t>
            </a:r>
            <a:r>
              <a:rPr sz="1600" spc="-5" dirty="0">
                <a:solidFill>
                  <a:srgbClr val="383A36"/>
                </a:solidFill>
                <a:latin typeface="Verdana"/>
                <a:cs typeface="Verdana"/>
              </a:rPr>
              <a:t>,</a:t>
            </a:r>
            <a:r>
              <a:rPr sz="1600" spc="2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83A36"/>
                </a:solidFill>
                <a:latin typeface="Verdana"/>
                <a:cs typeface="Verdana"/>
              </a:rPr>
              <a:t>Угорщина,</a:t>
            </a:r>
            <a:r>
              <a:rPr sz="1600" spc="2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83A36"/>
                </a:solidFill>
                <a:latin typeface="Verdana"/>
                <a:cs typeface="Verdana"/>
              </a:rPr>
              <a:t>Ізраїль, </a:t>
            </a:r>
            <a:r>
              <a:rPr sz="160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83A36"/>
                </a:solidFill>
                <a:latin typeface="Verdana"/>
                <a:cs typeface="Verdana"/>
              </a:rPr>
              <a:t>Індонезія,</a:t>
            </a:r>
            <a:r>
              <a:rPr sz="1600" spc="1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83A36"/>
                </a:solidFill>
                <a:latin typeface="Verdana"/>
                <a:cs typeface="Verdana"/>
              </a:rPr>
              <a:t>Італія,</a:t>
            </a:r>
            <a:r>
              <a:rPr sz="1600" spc="10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83A36"/>
                </a:solidFill>
                <a:latin typeface="Verdana"/>
                <a:cs typeface="Verdana"/>
              </a:rPr>
              <a:t>Швейцарія </a:t>
            </a:r>
            <a:r>
              <a:rPr sz="1600" spc="-54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83A36"/>
                </a:solidFill>
                <a:latin typeface="Verdana"/>
                <a:cs typeface="Verdana"/>
              </a:rPr>
              <a:t>та</a:t>
            </a:r>
            <a:r>
              <a:rPr sz="1600" spc="5" dirty="0">
                <a:solidFill>
                  <a:srgbClr val="383A36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83A36"/>
                </a:solidFill>
                <a:latin typeface="Verdana"/>
                <a:cs typeface="Verdana"/>
              </a:rPr>
              <a:t>інші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5196" y="1772411"/>
            <a:ext cx="3080385" cy="462280"/>
          </a:xfrm>
          <a:prstGeom prst="rect">
            <a:avLst/>
          </a:prstGeom>
          <a:solidFill>
            <a:srgbClr val="FFC629"/>
          </a:solidFill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2400" b="1" spc="-5" dirty="0">
                <a:solidFill>
                  <a:srgbClr val="383A36"/>
                </a:solidFill>
                <a:latin typeface="Verdana"/>
                <a:cs typeface="Verdana"/>
              </a:rPr>
              <a:t>Великобританія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47971" y="3656076"/>
            <a:ext cx="7259320" cy="2546985"/>
            <a:chOff x="4347971" y="3656076"/>
            <a:chExt cx="7259320" cy="25469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7971" y="4005072"/>
              <a:ext cx="7258811" cy="4084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8635" y="3732276"/>
              <a:ext cx="3561588" cy="23942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50535" y="3694176"/>
              <a:ext cx="3637915" cy="2470785"/>
            </a:xfrm>
            <a:custGeom>
              <a:avLst/>
              <a:gdLst/>
              <a:ahLst/>
              <a:cxnLst/>
              <a:rect l="l" t="t" r="r" b="b"/>
              <a:pathLst>
                <a:path w="3637915" h="2470785">
                  <a:moveTo>
                    <a:pt x="0" y="2470404"/>
                  </a:moveTo>
                  <a:lnTo>
                    <a:pt x="3637788" y="2470404"/>
                  </a:lnTo>
                  <a:lnTo>
                    <a:pt x="3637788" y="0"/>
                  </a:lnTo>
                  <a:lnTo>
                    <a:pt x="0" y="0"/>
                  </a:lnTo>
                  <a:lnTo>
                    <a:pt x="0" y="247040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27760" y="1776983"/>
            <a:ext cx="2472055" cy="2459990"/>
            <a:chOff x="1127760" y="1776983"/>
            <a:chExt cx="2472055" cy="245999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952" y="1776983"/>
              <a:ext cx="2459736" cy="24597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7760" y="3246119"/>
              <a:ext cx="251459" cy="3657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6944" y="2522219"/>
              <a:ext cx="251460" cy="3672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0380" y="1932431"/>
              <a:ext cx="252983" cy="3657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1067" y="2374391"/>
              <a:ext cx="251459" cy="3657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7020" y="1997963"/>
              <a:ext cx="252983" cy="3672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8083" y="2115311"/>
              <a:ext cx="251460" cy="3672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2804" y="2103119"/>
              <a:ext cx="251460" cy="365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0255" y="2115311"/>
              <a:ext cx="251460" cy="3672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0152" y="2193035"/>
              <a:ext cx="251460" cy="3672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3408" y="2267711"/>
              <a:ext cx="251460" cy="36728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974335" y="3863340"/>
            <a:ext cx="1937385" cy="460375"/>
          </a:xfrm>
          <a:prstGeom prst="rect">
            <a:avLst/>
          </a:prstGeom>
          <a:solidFill>
            <a:srgbClr val="FFC629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2400" b="1" spc="-5" dirty="0">
                <a:solidFill>
                  <a:srgbClr val="383A36"/>
                </a:solidFill>
                <a:latin typeface="Verdana"/>
                <a:cs typeface="Verdana"/>
              </a:rPr>
              <a:t>Австралія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" y="1196339"/>
            <a:ext cx="11590020" cy="73660"/>
          </a:xfrm>
          <a:custGeom>
            <a:avLst/>
            <a:gdLst/>
            <a:ahLst/>
            <a:cxnLst/>
            <a:rect l="l" t="t" r="r" b="b"/>
            <a:pathLst>
              <a:path w="11590020" h="73659">
                <a:moveTo>
                  <a:pt x="11590020" y="0"/>
                </a:moveTo>
                <a:lnTo>
                  <a:pt x="0" y="0"/>
                </a:lnTo>
                <a:lnTo>
                  <a:pt x="0" y="73151"/>
                </a:lnTo>
                <a:lnTo>
                  <a:pt x="11590020" y="73151"/>
                </a:lnTo>
                <a:lnTo>
                  <a:pt x="11590020" y="0"/>
                </a:lnTo>
                <a:close/>
              </a:path>
            </a:pathLst>
          </a:custGeom>
          <a:solidFill>
            <a:srgbClr val="FFC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3501" y="6276776"/>
            <a:ext cx="311285" cy="4442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5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… </a:t>
            </a:r>
            <a:r>
              <a:rPr spc="-5" dirty="0"/>
              <a:t>ТА</a:t>
            </a:r>
            <a:r>
              <a:rPr spc="15" dirty="0"/>
              <a:t> </a:t>
            </a:r>
            <a:r>
              <a:rPr spc="-10" dirty="0"/>
              <a:t>ПРАЦЮВАТИ</a:t>
            </a:r>
            <a:r>
              <a:rPr spc="15" dirty="0"/>
              <a:t> </a:t>
            </a:r>
            <a:r>
              <a:rPr spc="-5" dirty="0"/>
              <a:t>БЕЗПЕЧНО</a:t>
            </a:r>
            <a:r>
              <a:rPr spc="15" dirty="0"/>
              <a:t> </a:t>
            </a:r>
            <a:r>
              <a:rPr dirty="0"/>
              <a:t>ТА</a:t>
            </a:r>
            <a:r>
              <a:rPr spc="-5" dirty="0"/>
              <a:t> КОМФОРТНО,</a:t>
            </a:r>
            <a:r>
              <a:rPr spc="10" dirty="0"/>
              <a:t> </a:t>
            </a:r>
            <a:r>
              <a:rPr spc="-10" dirty="0"/>
              <a:t>НЕЗАЛЕЖНО </a:t>
            </a:r>
            <a:r>
              <a:rPr spc="-805" dirty="0"/>
              <a:t> </a:t>
            </a:r>
            <a:r>
              <a:rPr spc="-5" dirty="0"/>
              <a:t>ВІД</a:t>
            </a:r>
            <a:r>
              <a:rPr spc="5" dirty="0"/>
              <a:t> </a:t>
            </a:r>
            <a:r>
              <a:rPr spc="-5" dirty="0"/>
              <a:t>ПОГОДИ</a:t>
            </a:r>
            <a:r>
              <a:rPr spc="5" dirty="0"/>
              <a:t> </a:t>
            </a:r>
            <a:r>
              <a:rPr dirty="0"/>
              <a:t>І СЕЗОНУ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4212336" cy="45262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4876" y="3049524"/>
            <a:ext cx="1577339" cy="16261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2068" y="3951732"/>
            <a:ext cx="4189476" cy="21747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91400" y="1600200"/>
            <a:ext cx="4219956" cy="2177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3501" y="6276776"/>
            <a:ext cx="311285" cy="4442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6686" y="3785361"/>
            <a:ext cx="3264535" cy="2014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4340" marR="111125" indent="-422275">
              <a:lnSpc>
                <a:spcPct val="100000"/>
              </a:lnSpc>
              <a:spcBef>
                <a:spcPts val="95"/>
              </a:spcBef>
              <a:buClr>
                <a:srgbClr val="383A36"/>
              </a:buClr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Доступність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базових 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поштових,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логістичних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та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фінансових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послуг</a:t>
            </a:r>
            <a:endParaRPr sz="1600">
              <a:latin typeface="Verdana"/>
              <a:cs typeface="Verdana"/>
            </a:endParaRPr>
          </a:p>
          <a:p>
            <a:pPr marL="43434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у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сільській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місцевості,</a:t>
            </a:r>
            <a:endParaRPr sz="1600">
              <a:latin typeface="Verdana"/>
              <a:cs typeface="Verdana"/>
            </a:endParaRPr>
          </a:p>
          <a:p>
            <a:pPr marL="43434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Verdana"/>
                <a:cs typeface="Verdana"/>
              </a:rPr>
              <a:t>які можна отримати тільки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 Укрпошті.</a:t>
            </a:r>
            <a:endParaRPr sz="1600">
              <a:latin typeface="Verdana"/>
              <a:cs typeface="Verdana"/>
            </a:endParaRPr>
          </a:p>
          <a:p>
            <a:pPr marL="434340" marR="663575" indent="-422275">
              <a:lnSpc>
                <a:spcPct val="100000"/>
              </a:lnSpc>
              <a:spcBef>
                <a:spcPts val="295"/>
              </a:spcBef>
              <a:buClr>
                <a:srgbClr val="383A36"/>
              </a:buClr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Розвиток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фінансової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інклюзії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населення.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337" y="2541351"/>
            <a:ext cx="2624878" cy="62315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320540" y="1979676"/>
            <a:ext cx="7256145" cy="2804160"/>
            <a:chOff x="4320540" y="1979676"/>
            <a:chExt cx="7256145" cy="28041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1979676"/>
              <a:ext cx="3557015" cy="2804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0540" y="1979676"/>
              <a:ext cx="3555491" cy="236829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5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ЗАВДЯКИ</a:t>
            </a:r>
            <a:r>
              <a:rPr spc="10" dirty="0"/>
              <a:t> </a:t>
            </a:r>
            <a:r>
              <a:rPr spc="-5" dirty="0"/>
              <a:t>ВПРОВАДЖЕННЮ</a:t>
            </a:r>
            <a:r>
              <a:rPr spc="15" dirty="0"/>
              <a:t> </a:t>
            </a:r>
            <a:r>
              <a:rPr spc="-5" dirty="0"/>
              <a:t>ПРОЄКТУ ВИГРАЮТЬ</a:t>
            </a:r>
            <a:r>
              <a:rPr spc="10" dirty="0"/>
              <a:t> </a:t>
            </a:r>
            <a:r>
              <a:rPr dirty="0"/>
              <a:t>УСІ: </a:t>
            </a:r>
            <a:r>
              <a:rPr spc="-805" dirty="0"/>
              <a:t> </a:t>
            </a:r>
            <a:r>
              <a:rPr spc="-5" dirty="0"/>
              <a:t>ПРАЦІВНИКИ,</a:t>
            </a:r>
            <a:r>
              <a:rPr spc="5" dirty="0"/>
              <a:t> </a:t>
            </a:r>
            <a:r>
              <a:rPr spc="-5" dirty="0"/>
              <a:t>КЛІЄНТИ,</a:t>
            </a:r>
            <a:r>
              <a:rPr spc="10" dirty="0"/>
              <a:t> </a:t>
            </a:r>
            <a:r>
              <a:rPr spc="-5" dirty="0"/>
              <a:t>ДЕРЖАВА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9600" y="1601724"/>
            <a:ext cx="3556000" cy="378460"/>
          </a:xfrm>
          <a:prstGeom prst="rect">
            <a:avLst/>
          </a:prstGeom>
          <a:solidFill>
            <a:srgbClr val="FFC629"/>
          </a:solidFill>
        </p:spPr>
        <p:txBody>
          <a:bodyPr vert="horz" wrap="square" lIns="0" tIns="4826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80"/>
              </a:spcBef>
            </a:pPr>
            <a:r>
              <a:rPr sz="1800" b="1" spc="-5" dirty="0">
                <a:solidFill>
                  <a:srgbClr val="383A36"/>
                </a:solidFill>
                <a:latin typeface="Verdana"/>
                <a:cs typeface="Verdana"/>
              </a:rPr>
              <a:t>Держава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0540" y="1601724"/>
            <a:ext cx="3556000" cy="378460"/>
          </a:xfrm>
          <a:prstGeom prst="rect">
            <a:avLst/>
          </a:prstGeom>
          <a:solidFill>
            <a:srgbClr val="FFC629"/>
          </a:solidFill>
        </p:spPr>
        <p:txBody>
          <a:bodyPr vert="horz" wrap="square" lIns="0" tIns="4826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80"/>
              </a:spcBef>
            </a:pPr>
            <a:r>
              <a:rPr sz="1800" b="1" dirty="0">
                <a:solidFill>
                  <a:srgbClr val="383A36"/>
                </a:solidFill>
                <a:latin typeface="Verdana"/>
                <a:cs typeface="Verdana"/>
              </a:rPr>
              <a:t>Клієнти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9288" y="1601724"/>
            <a:ext cx="3556000" cy="378460"/>
          </a:xfrm>
          <a:prstGeom prst="rect">
            <a:avLst/>
          </a:prstGeom>
          <a:solidFill>
            <a:srgbClr val="FFC629"/>
          </a:solidFill>
        </p:spPr>
        <p:txBody>
          <a:bodyPr vert="horz" wrap="square" lIns="0" tIns="4826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80"/>
              </a:spcBef>
            </a:pPr>
            <a:r>
              <a:rPr sz="1800" b="1" spc="-5" dirty="0">
                <a:solidFill>
                  <a:srgbClr val="383A36"/>
                </a:solidFill>
                <a:latin typeface="Verdana"/>
                <a:cs typeface="Verdana"/>
              </a:rPr>
              <a:t>Працівники Укрпошти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20540" y="2538983"/>
            <a:ext cx="7254240" cy="2246630"/>
            <a:chOff x="4320540" y="2538983"/>
            <a:chExt cx="7254240" cy="22466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9288" y="2852927"/>
              <a:ext cx="3555492" cy="19324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0540" y="2538983"/>
              <a:ext cx="3683508" cy="18089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099552" y="3764407"/>
            <a:ext cx="3355975" cy="24422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34340" marR="116205" indent="-422275">
              <a:lnSpc>
                <a:spcPts val="1730"/>
              </a:lnSpc>
              <a:spcBef>
                <a:spcPts val="310"/>
              </a:spcBef>
              <a:buClr>
                <a:srgbClr val="383A36"/>
              </a:buClr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Робота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на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повну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ставку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та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можливість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заробляти 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більше.</a:t>
            </a:r>
            <a:endParaRPr sz="1600">
              <a:latin typeface="Verdana"/>
              <a:cs typeface="Verdana"/>
            </a:endParaRPr>
          </a:p>
          <a:p>
            <a:pPr marL="434340" marR="5080" indent="-422275">
              <a:lnSpc>
                <a:spcPct val="100000"/>
              </a:lnSpc>
              <a:spcBef>
                <a:spcPts val="270"/>
              </a:spcBef>
              <a:buClr>
                <a:srgbClr val="383A36"/>
              </a:buClr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Робота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у комфортному 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автомобілі без необхідності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долати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кілометри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пішки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чи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на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велосипеді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з торбою 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товарів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та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кореспонденції.</a:t>
            </a:r>
            <a:endParaRPr sz="1600">
              <a:latin typeface="Verdana"/>
              <a:cs typeface="Verdana"/>
            </a:endParaRPr>
          </a:p>
          <a:p>
            <a:pPr marL="434340" marR="332105" indent="-422275">
              <a:lnSpc>
                <a:spcPts val="1730"/>
              </a:lnSpc>
              <a:spcBef>
                <a:spcPts val="325"/>
              </a:spcBef>
              <a:buClr>
                <a:srgbClr val="383A36"/>
              </a:buClr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Автоматизовані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процеси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звітності.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5441" y="3785361"/>
            <a:ext cx="3166745" cy="2334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383A36"/>
              </a:buClr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latin typeface="Verdana"/>
                <a:cs typeface="Verdana"/>
              </a:rPr>
              <a:t>Можливість </a:t>
            </a:r>
            <a:r>
              <a:rPr sz="1600" spc="-5" dirty="0">
                <a:latin typeface="Verdana"/>
                <a:cs typeface="Verdana"/>
              </a:rPr>
              <a:t>отримувати </a:t>
            </a:r>
            <a:r>
              <a:rPr sz="1600" spc="-10" dirty="0">
                <a:latin typeface="Verdana"/>
                <a:cs typeface="Verdana"/>
              </a:rPr>
              <a:t>та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надсилати </a:t>
            </a:r>
            <a:r>
              <a:rPr sz="1600" spc="-5" dirty="0">
                <a:latin typeface="Verdana"/>
                <a:cs typeface="Verdana"/>
              </a:rPr>
              <a:t>великі та важкі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відправлення.</a:t>
            </a:r>
            <a:endParaRPr sz="1600">
              <a:latin typeface="Verdana"/>
              <a:cs typeface="Verdana"/>
            </a:endParaRPr>
          </a:p>
          <a:p>
            <a:pPr marL="355600" indent="-342900" algn="just">
              <a:lnSpc>
                <a:spcPct val="100000"/>
              </a:lnSpc>
              <a:spcBef>
                <a:spcPts val="300"/>
              </a:spcBef>
              <a:buClr>
                <a:srgbClr val="383A36"/>
              </a:buClr>
              <a:buFont typeface="Arial MT"/>
              <a:buChar char="•"/>
              <a:tabLst>
                <a:tab pos="355600" algn="l"/>
              </a:tabLst>
            </a:pPr>
            <a:r>
              <a:rPr sz="1600" spc="-5" dirty="0">
                <a:latin typeface="Verdana"/>
                <a:cs typeface="Verdana"/>
              </a:rPr>
              <a:t>Доставка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ліків.</a:t>
            </a:r>
            <a:endParaRPr sz="1600">
              <a:latin typeface="Verdana"/>
              <a:cs typeface="Verdana"/>
            </a:endParaRPr>
          </a:p>
          <a:p>
            <a:pPr marL="355600" marR="60960" indent="-342900">
              <a:lnSpc>
                <a:spcPct val="100000"/>
              </a:lnSpc>
              <a:spcBef>
                <a:spcPts val="305"/>
              </a:spcBef>
              <a:buClr>
                <a:srgbClr val="383A36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Verdana"/>
                <a:cs typeface="Verdana"/>
              </a:rPr>
              <a:t>Можливість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купити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базові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продукти.</a:t>
            </a:r>
            <a:endParaRPr sz="1600">
              <a:latin typeface="Verdana"/>
              <a:cs typeface="Verdana"/>
            </a:endParaRPr>
          </a:p>
          <a:p>
            <a:pPr marL="355600" marR="400050" indent="-342900">
              <a:lnSpc>
                <a:spcPct val="100000"/>
              </a:lnSpc>
              <a:spcBef>
                <a:spcPts val="295"/>
              </a:spcBef>
              <a:buClr>
                <a:srgbClr val="383A36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Verdana"/>
                <a:cs typeface="Verdana"/>
              </a:rPr>
              <a:t>Замовлення </a:t>
            </a:r>
            <a:r>
              <a:rPr sz="1600" spc="-10" dirty="0">
                <a:latin typeface="Verdana"/>
                <a:cs typeface="Verdana"/>
              </a:rPr>
              <a:t>товарів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за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каталогом</a:t>
            </a:r>
            <a:endParaRPr sz="16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в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інтернет-магазинах.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815319" cy="861774"/>
          </a:xfrm>
        </p:spPr>
        <p:txBody>
          <a:bodyPr/>
          <a:lstStyle/>
          <a:p>
            <a:pPr marL="12700" marR="5080" algn="ctr">
              <a:spcBef>
                <a:spcPts val="100"/>
              </a:spcBef>
            </a:pPr>
            <a:r>
              <a:rPr lang="ru-RU" sz="2800" spc="-5" dirty="0"/>
              <a:t>«</a:t>
            </a:r>
            <a:r>
              <a:rPr lang="ru-RU" sz="2800" spc="-5" dirty="0" err="1"/>
              <a:t>Укрпошта.Аптека</a:t>
            </a:r>
            <a:r>
              <a:rPr lang="ru-RU" sz="2800" spc="-5" dirty="0"/>
              <a:t>» – </a:t>
            </a:r>
            <a:r>
              <a:rPr lang="ru-RU" sz="2800" spc="-5" dirty="0" smtClean="0"/>
              <a:t/>
            </a:r>
            <a:br>
              <a:rPr lang="ru-RU" sz="2800" spc="-5" dirty="0" smtClean="0"/>
            </a:br>
            <a:r>
              <a:rPr lang="ru-RU" sz="2800" spc="-5" dirty="0" err="1" smtClean="0"/>
              <a:t>новий</a:t>
            </a:r>
            <a:r>
              <a:rPr lang="ru-RU" sz="2800" spc="-5" dirty="0" smtClean="0"/>
              <a:t> </a:t>
            </a:r>
            <a:r>
              <a:rPr lang="ru-RU" sz="2800" spc="-5" dirty="0" err="1"/>
              <a:t>проєкт</a:t>
            </a:r>
            <a:r>
              <a:rPr lang="ru-RU" sz="2800" spc="-5" dirty="0"/>
              <a:t> про </a:t>
            </a:r>
            <a:r>
              <a:rPr lang="ru-RU" sz="2800" spc="-5" dirty="0" err="1"/>
              <a:t>доступність</a:t>
            </a:r>
            <a:r>
              <a:rPr lang="ru-RU" sz="2800" spc="-5" dirty="0"/>
              <a:t> </a:t>
            </a:r>
            <a:r>
              <a:rPr lang="ru-RU" sz="2800" spc="-5" dirty="0" err="1"/>
              <a:t>ліків</a:t>
            </a:r>
            <a:r>
              <a:rPr lang="ru-RU" sz="2800" spc="-5" dirty="0"/>
              <a:t> </a:t>
            </a:r>
            <a:endParaRPr lang="uk-UA" sz="2800" u="sng" spc="-5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3400" y="1370590"/>
            <a:ext cx="7696200" cy="517064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Наша компанія має усі необхідні документи для здійснення такого виду діяльності – ми отримали ліцензії на роздрібну й електронну роздрібну торгівлю лікарськими засобами.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Пілотний соціально важливий </a:t>
            </a:r>
            <a:r>
              <a:rPr lang="uk-UA" sz="2000" dirty="0" err="1" smtClean="0"/>
              <a:t>проєкт</a:t>
            </a:r>
            <a:r>
              <a:rPr lang="uk-UA" sz="2000" dirty="0" smtClean="0"/>
              <a:t> стартував за сприяння Міністерства охорони здоров’я України та Міністерства з питань реінтеграції тимчасово окупованих територій України поки що на Донеччині, Сумщини, Харківщину, Херсонщину, Миколаївщину, Запоріжжя тощо. У перспективі до </a:t>
            </a:r>
            <a:r>
              <a:rPr lang="uk-UA" sz="2000" dirty="0" err="1" smtClean="0"/>
              <a:t>проєкту</a:t>
            </a:r>
            <a:r>
              <a:rPr lang="uk-UA" sz="2000" dirty="0" smtClean="0"/>
              <a:t> мають долучитися всі населені пункти країни.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Є змога замовляти лікарські засоби </a:t>
            </a:r>
            <a:r>
              <a:rPr lang="uk-UA" sz="2000" dirty="0" err="1" smtClean="0"/>
              <a:t>безрецептурної</a:t>
            </a:r>
            <a:r>
              <a:rPr lang="uk-UA" sz="2000" dirty="0" smtClean="0"/>
              <a:t> групи (майже 10 тис. найменувань), а також за програмою «Доступні ліки», яка наразі включає 515 торгових назв лікарських засобів та медобладнання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з 11 </a:t>
            </a:r>
            <a:r>
              <a:rPr lang="ru-RU" sz="2000" dirty="0" err="1"/>
              <a:t>березня</a:t>
            </a:r>
            <a:r>
              <a:rPr lang="ru-RU" sz="2000" dirty="0"/>
              <a:t> – у рамках </a:t>
            </a:r>
            <a:r>
              <a:rPr lang="ru-RU" sz="2000" dirty="0" err="1"/>
              <a:t>проєкту</a:t>
            </a:r>
            <a:r>
              <a:rPr lang="ru-RU" sz="2000" dirty="0"/>
              <a:t> «</a:t>
            </a:r>
            <a:r>
              <a:rPr lang="ru-RU" sz="2000" dirty="0" err="1"/>
              <a:t>Укрпошта.Аптека</a:t>
            </a:r>
            <a:r>
              <a:rPr lang="ru-RU" sz="2000" dirty="0"/>
              <a:t>» доступна </a:t>
            </a:r>
            <a:r>
              <a:rPr lang="ru-RU" sz="2000" dirty="0" err="1"/>
              <a:t>послуга</a:t>
            </a:r>
            <a:r>
              <a:rPr lang="ru-RU" sz="2000" dirty="0"/>
              <a:t> </a:t>
            </a:r>
            <a:r>
              <a:rPr lang="ru-RU" sz="2000" dirty="0" err="1"/>
              <a:t>замовлення</a:t>
            </a:r>
            <a:r>
              <a:rPr lang="ru-RU" sz="2000" dirty="0"/>
              <a:t> </a:t>
            </a:r>
            <a:r>
              <a:rPr lang="ru-RU" sz="2000" dirty="0" err="1"/>
              <a:t>ліків</a:t>
            </a:r>
            <a:r>
              <a:rPr lang="ru-RU" sz="2000" dirty="0"/>
              <a:t> за </a:t>
            </a:r>
            <a:r>
              <a:rPr lang="ru-RU" sz="2000" dirty="0" err="1"/>
              <a:t>електронними</a:t>
            </a:r>
            <a:r>
              <a:rPr lang="ru-RU" sz="2000" dirty="0"/>
              <a:t> рецептами.</a:t>
            </a:r>
            <a:endParaRPr lang="uk-UA" sz="2000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447801"/>
            <a:ext cx="3886200" cy="2057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3657601"/>
            <a:ext cx="3886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3501" y="6276776"/>
            <a:ext cx="311285" cy="4442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59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ПРОЄКТ</a:t>
            </a:r>
            <a:r>
              <a:rPr dirty="0"/>
              <a:t> </a:t>
            </a:r>
            <a:r>
              <a:rPr spc="-5" dirty="0"/>
              <a:t>ПІДТРИМУЮТЬ</a:t>
            </a:r>
            <a:r>
              <a:rPr spc="25" dirty="0"/>
              <a:t> </a:t>
            </a:r>
            <a:r>
              <a:rPr spc="-5" dirty="0"/>
              <a:t>УКРАЇНСЬКИЙ</a:t>
            </a:r>
            <a:r>
              <a:rPr spc="-10" dirty="0"/>
              <a:t> </a:t>
            </a:r>
            <a:r>
              <a:rPr dirty="0"/>
              <a:t>УРЯД</a:t>
            </a:r>
            <a:r>
              <a:rPr spc="10" dirty="0"/>
              <a:t> </a:t>
            </a:r>
            <a:r>
              <a:rPr spc="-5" dirty="0"/>
              <a:t>НА </a:t>
            </a:r>
            <a:r>
              <a:rPr spc="-805" dirty="0"/>
              <a:t> </a:t>
            </a:r>
            <a:r>
              <a:rPr spc="-5" dirty="0"/>
              <a:t>НАЦІОНАЛЬНОМУ</a:t>
            </a:r>
            <a:r>
              <a:rPr spc="5" dirty="0"/>
              <a:t> </a:t>
            </a:r>
            <a:r>
              <a:rPr spc="-5" dirty="0"/>
              <a:t>РІВНІ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975" y="1575816"/>
            <a:ext cx="5120640" cy="34152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5728" y="1575816"/>
            <a:ext cx="5123687" cy="34152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78966" y="5276850"/>
            <a:ext cx="3386454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Подивитись, </a:t>
            </a:r>
            <a:r>
              <a:rPr sz="1400" dirty="0">
                <a:latin typeface="Verdana"/>
                <a:cs typeface="Verdana"/>
              </a:rPr>
              <a:t>як </a:t>
            </a:r>
            <a:r>
              <a:rPr sz="1400" spc="-5" dirty="0">
                <a:latin typeface="Verdana"/>
                <a:cs typeface="Verdana"/>
              </a:rPr>
              <a:t>Президент доставив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ліки у </a:t>
            </a:r>
            <a:r>
              <a:rPr sz="1400" dirty="0" err="1" smtClean="0">
                <a:latin typeface="Verdana"/>
                <a:cs typeface="Verdana"/>
              </a:rPr>
              <a:t>Херсонськ</a:t>
            </a:r>
            <a:r>
              <a:rPr lang="uk-UA" sz="1400" dirty="0" smtClean="0">
                <a:latin typeface="Verdana"/>
                <a:cs typeface="Verdana"/>
              </a:rPr>
              <a:t>у</a:t>
            </a:r>
            <a:r>
              <a:rPr sz="1400" dirty="0" smtClean="0">
                <a:latin typeface="Verdana"/>
                <a:cs typeface="Verdana"/>
              </a:rPr>
              <a:t> </a:t>
            </a:r>
            <a:r>
              <a:rPr sz="1400" dirty="0" err="1" smtClean="0">
                <a:latin typeface="Verdana"/>
                <a:cs typeface="Verdana"/>
              </a:rPr>
              <a:t>област</a:t>
            </a:r>
            <a:r>
              <a:rPr lang="uk-UA" sz="1400" dirty="0" smtClean="0">
                <a:latin typeface="Verdana"/>
                <a:cs typeface="Verdana"/>
              </a:rPr>
              <a:t>ь</a:t>
            </a:r>
            <a:r>
              <a:rPr sz="1400" dirty="0" smtClean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та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прокоментував запуск </a:t>
            </a:r>
            <a:r>
              <a:rPr sz="1400" dirty="0">
                <a:latin typeface="Verdana"/>
                <a:cs typeface="Verdana"/>
              </a:rPr>
              <a:t>пересувних 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відділень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можна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u="sng" spc="-5" dirty="0">
                <a:solidFill>
                  <a:srgbClr val="36AFC8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  <a:hlinkClick r:id="rId5"/>
              </a:rPr>
              <a:t>за</a:t>
            </a:r>
            <a:r>
              <a:rPr sz="1400" u="sng" spc="-10" dirty="0">
                <a:solidFill>
                  <a:srgbClr val="36AFC8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u="sng" spc="-5" dirty="0">
                <a:solidFill>
                  <a:srgbClr val="36AFC8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  <a:hlinkClick r:id="rId5"/>
              </a:rPr>
              <a:t>посиланням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8632" y="5276850"/>
            <a:ext cx="330962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Подивитись, </a:t>
            </a:r>
            <a:r>
              <a:rPr sz="1400" dirty="0">
                <a:latin typeface="Verdana"/>
                <a:cs typeface="Verdana"/>
              </a:rPr>
              <a:t>як Прем’єр-міністр </a:t>
            </a:r>
            <a:r>
              <a:rPr sz="1400" spc="-5" dirty="0">
                <a:latin typeface="Verdana"/>
                <a:cs typeface="Verdana"/>
              </a:rPr>
              <a:t>та </a:t>
            </a:r>
            <a:r>
              <a:rPr sz="1400" dirty="0">
                <a:latin typeface="Verdana"/>
                <a:cs typeface="Verdana"/>
              </a:rPr>
              <a:t> Міністр інфраструктури підтримали </a:t>
            </a:r>
            <a:r>
              <a:rPr sz="1400" spc="-48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проєкт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u="sng" spc="-5" dirty="0">
                <a:solidFill>
                  <a:srgbClr val="36AFC8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  <a:hlinkClick r:id="rId6"/>
              </a:rPr>
              <a:t>можна</a:t>
            </a:r>
            <a:r>
              <a:rPr sz="1400" u="sng" spc="-30" dirty="0">
                <a:solidFill>
                  <a:srgbClr val="36AFC8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400" u="sng" spc="-5" dirty="0">
                <a:solidFill>
                  <a:srgbClr val="36AFC8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  <a:hlinkClick r:id="rId6"/>
              </a:rPr>
              <a:t>за</a:t>
            </a:r>
            <a:r>
              <a:rPr sz="1400" u="sng" spc="-10" dirty="0">
                <a:solidFill>
                  <a:srgbClr val="36AFC8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400" u="sng" spc="-5" dirty="0">
                <a:solidFill>
                  <a:srgbClr val="36AFC8"/>
                </a:solidFill>
                <a:uFill>
                  <a:solidFill>
                    <a:srgbClr val="36AFC8"/>
                  </a:solidFill>
                </a:uFill>
                <a:latin typeface="Verdana"/>
                <a:cs typeface="Verdana"/>
                <a:hlinkClick r:id="rId6"/>
              </a:rPr>
              <a:t>посиланням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AFC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717</Words>
  <Application>Microsoft Office PowerPoint</Application>
  <PresentationFormat>Широкий екран</PresentationFormat>
  <Paragraphs>102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Arial</vt:lpstr>
      <vt:lpstr>Arial MT</vt:lpstr>
      <vt:lpstr>Calibri</vt:lpstr>
      <vt:lpstr>Georgia</vt:lpstr>
      <vt:lpstr>Times New Roman</vt:lpstr>
      <vt:lpstr>Verdana</vt:lpstr>
      <vt:lpstr>Wingdings</vt:lpstr>
      <vt:lpstr>Office Theme</vt:lpstr>
      <vt:lpstr>АТ «Укрпошта»</vt:lpstr>
      <vt:lpstr>Мережа відділень Рівненського регіону налічує 291 відділення</vt:lpstr>
      <vt:lpstr>ЄДИНЕ РІШЕННЯ, ЩОБ НЕ ПРОСИТИ ДОТАЦІЙ У ДЕРЖАВИ  І ГРОМАД, — ЦЕ ЗАПРОВАДИТИ ПЕРЕСУВНІ ВІДДІЛЕННЯ</vt:lpstr>
      <vt:lpstr>ТАКИМ ЧИНОМ, 100% СУЧАСНИХ ПОСЛУГ ДОСТУПНІ НАВІТЬ У НАЙВІДДАЛЕНІШИХ КУТОЧКАХ  КРАЇНИ</vt:lpstr>
      <vt:lpstr>142 ПОШТИ СВІТУ ВИКОРИСТОВУВАЛИ ТА  ВИКОРИСТОВУЮТЬ ЦЕЙ ФОРМАТ</vt:lpstr>
      <vt:lpstr>… ТА ПРАЦЮВАТИ БЕЗПЕЧНО ТА КОМФОРТНО, НЕЗАЛЕЖНО  ВІД ПОГОДИ І СЕЗОНУ</vt:lpstr>
      <vt:lpstr>ЗАВДЯКИ ВПРОВАДЖЕННЮ ПРОЄКТУ ВИГРАЮТЬ УСІ:  ПРАЦІВНИКИ, КЛІЄНТИ, ДЕРЖАВА</vt:lpstr>
      <vt:lpstr>«Укрпошта.Аптека» –  новий проєкт про доступність ліків </vt:lpstr>
      <vt:lpstr>ПРОЄКТ ПІДТРИМУЮТЬ УКРАЇНСЬКИЙ УРЯД НА  НАЦІОНАЛЬНОМУ РІВНІ</vt:lpstr>
      <vt:lpstr>Тісна співпраця – запорука успіху!</vt:lpstr>
      <vt:lpstr>І МИ ПРОСИМО ВАШОЇ ПІДТРИМКИ НА ЛОКАЛЬНОМУ РІВНІ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Українське село чи Місяць?</dc:title>
  <dc:creator>UMA 1</dc:creator>
  <cp:lastModifiedBy>Ірина Миколаївна</cp:lastModifiedBy>
  <cp:revision>48</cp:revision>
  <dcterms:created xsi:type="dcterms:W3CDTF">2024-04-09T11:42:14Z</dcterms:created>
  <dcterms:modified xsi:type="dcterms:W3CDTF">2024-06-06T14:31:03Z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2024-04-09T00:00:00Z</vt:filetime>
  </property>
</Properties>
</file>