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56" r:id="rId3"/>
    <p:sldId id="279" r:id="rId4"/>
    <p:sldId id="280" r:id="rId5"/>
    <p:sldId id="292" r:id="rId6"/>
    <p:sldId id="289" r:id="rId7"/>
    <p:sldId id="290" r:id="rId8"/>
    <p:sldId id="281" r:id="rId9"/>
    <p:sldId id="282" r:id="rId10"/>
    <p:sldId id="283" r:id="rId11"/>
    <p:sldId id="284" r:id="rId12"/>
    <p:sldId id="285" r:id="rId13"/>
    <p:sldId id="293" r:id="rId14"/>
    <p:sldId id="286" r:id="rId15"/>
    <p:sldId id="291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557"/>
    <a:srgbClr val="35759D"/>
    <a:srgbClr val="4D4D4D"/>
    <a:srgbClr val="B92D14"/>
    <a:srgbClr val="35B19D"/>
    <a:srgbClr val="000000"/>
    <a:srgbClr val="E8E8E8"/>
    <a:srgbClr val="1E1E2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60" d="100"/>
          <a:sy n="60" d="100"/>
        </p:scale>
        <p:origin x="-3475" y="-15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DA02C3-BD7F-4C76-9462-757B02F37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7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EA794-A648-4487-97D0-185841CEE888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EF91-A855-474B-994C-C9153E0267CC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EF91-A855-474B-994C-C9153E0267CC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EF91-A855-474B-994C-C9153E0267CC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EF91-A855-474B-994C-C9153E0267CC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EF91-A855-474B-994C-C9153E0267CC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EF91-A855-474B-994C-C9153E0267CC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EF91-A855-474B-994C-C9153E0267CC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EF91-A855-474B-994C-C9153E0267CC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EF91-A855-474B-994C-C9153E0267CC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BEF91-A855-474B-994C-C9153E0267CC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5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00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5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665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7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77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44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3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428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94868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92105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9" y="35262"/>
            <a:ext cx="8784976" cy="209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64704"/>
            <a:ext cx="1619404" cy="22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6860" y="3067224"/>
            <a:ext cx="646285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35759D"/>
                </a:solidFill>
              </a:rPr>
              <a:t>Сергій ІВАЩУК</a:t>
            </a:r>
            <a:r>
              <a:rPr lang="uk-UA" b="1" dirty="0" smtClean="0">
                <a:solidFill>
                  <a:srgbClr val="35759D"/>
                </a:solidFill>
              </a:rPr>
              <a:t>, </a:t>
            </a:r>
          </a:p>
          <a:p>
            <a:r>
              <a:rPr lang="uk-UA" b="1" dirty="0" smtClean="0">
                <a:solidFill>
                  <a:srgbClr val="35759D"/>
                </a:solidFill>
              </a:rPr>
              <a:t>член правління ВАР,</a:t>
            </a:r>
          </a:p>
          <a:p>
            <a:r>
              <a:rPr lang="uk-UA" b="1" dirty="0" smtClean="0">
                <a:solidFill>
                  <a:srgbClr val="35759D"/>
                </a:solidFill>
              </a:rPr>
              <a:t> керівник ТОВ НВА «Перлина Поділля», </a:t>
            </a:r>
          </a:p>
          <a:p>
            <a:r>
              <a:rPr lang="uk-UA" b="1" dirty="0" smtClean="0">
                <a:solidFill>
                  <a:srgbClr val="35759D"/>
                </a:solidFill>
              </a:rPr>
              <a:t>кандидат економічних наук, </a:t>
            </a:r>
          </a:p>
          <a:p>
            <a:r>
              <a:rPr lang="uk-UA" b="1" dirty="0" smtClean="0">
                <a:solidFill>
                  <a:srgbClr val="35759D"/>
                </a:solidFill>
              </a:rPr>
              <a:t>депутат Хмельницької обласної ради</a:t>
            </a:r>
            <a:endParaRPr lang="uk-UA" b="1" dirty="0">
              <a:solidFill>
                <a:srgbClr val="357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2" y="5634225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2" y="5517233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8" y="1418724"/>
            <a:ext cx="1772476" cy="8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" y="260648"/>
            <a:ext cx="755308" cy="1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со стрелкой вниз 5"/>
          <p:cNvSpPr/>
          <p:nvPr/>
        </p:nvSpPr>
        <p:spPr bwMode="auto">
          <a:xfrm>
            <a:off x="2051720" y="276189"/>
            <a:ext cx="6408711" cy="1348733"/>
          </a:xfrm>
          <a:prstGeom prst="downArrowCallout">
            <a:avLst>
              <a:gd name="adj1" fmla="val 90995"/>
              <a:gd name="adj2" fmla="val 160526"/>
              <a:gd name="adj3" fmla="val 25000"/>
              <a:gd name="adj4" fmla="val 64977"/>
            </a:avLst>
          </a:prstGeom>
          <a:solidFill>
            <a:srgbClr val="BBC557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Крок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4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: </a:t>
            </a:r>
            <a:r>
              <a:rPr lang="uk-UA" sz="3600" b="1" dirty="0" smtClean="0">
                <a:solidFill>
                  <a:srgbClr val="002060"/>
                </a:solidFill>
              </a:rPr>
              <a:t>приватний сектор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(місцевий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бізнес)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27206" y="2276872"/>
            <a:ext cx="4188436" cy="7920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b="1" dirty="0" err="1">
                <a:solidFill>
                  <a:srgbClr val="0070C0"/>
                </a:solidFill>
              </a:rPr>
              <a:t>Потенціал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err="1">
                <a:solidFill>
                  <a:srgbClr val="0070C0"/>
                </a:solidFill>
              </a:rPr>
              <a:t>Хмельницької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області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оцінюється</a:t>
            </a:r>
            <a:r>
              <a:rPr lang="ru-RU" sz="1800" b="1" dirty="0" smtClean="0">
                <a:solidFill>
                  <a:srgbClr val="0070C0"/>
                </a:solidFill>
              </a:rPr>
              <a:t>: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15 </a:t>
            </a:r>
            <a:r>
              <a:rPr lang="ru-RU" b="1" dirty="0" err="1">
                <a:solidFill>
                  <a:srgbClr val="C00000"/>
                </a:solidFill>
              </a:rPr>
              <a:t>млн.грн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27206" y="3212976"/>
            <a:ext cx="4164122" cy="7920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в </a:t>
            </a:r>
            <a:r>
              <a:rPr lang="ru-RU" sz="1800" b="1" dirty="0" err="1">
                <a:solidFill>
                  <a:srgbClr val="0070C0"/>
                </a:solidFill>
              </a:rPr>
              <a:t>масштабі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err="1">
                <a:solidFill>
                  <a:srgbClr val="0070C0"/>
                </a:solidFill>
              </a:rPr>
              <a:t>України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300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млн.грн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27206" y="4138232"/>
            <a:ext cx="4164122" cy="14959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Приклад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 господарства: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 ТОВ НВА «Перлина Поділля»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70C0"/>
                </a:solidFill>
              </a:rPr>
              <a:t>1 млн. грн.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70C0"/>
                </a:solidFill>
              </a:rPr>
              <a:t>з продажу металобрухту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122" name="Picture 2" descr="C:\Users\Admin\Desktop\зображення_viber_2024-05-09_23-23-14-6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66" y="2420888"/>
            <a:ext cx="2036844" cy="287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зображення_viber_2024-05-09_23-23-15-3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90649"/>
            <a:ext cx="2915816" cy="14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презентація 10 млрд для ЗСУ\Без імені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53" y="2420888"/>
            <a:ext cx="2908347" cy="16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2" y="5634225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2" y="5517233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8" y="1418724"/>
            <a:ext cx="1772476" cy="8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" y="260648"/>
            <a:ext cx="755308" cy="1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со стрелкой вниз 5"/>
          <p:cNvSpPr/>
          <p:nvPr/>
        </p:nvSpPr>
        <p:spPr bwMode="auto">
          <a:xfrm>
            <a:off x="2123728" y="208059"/>
            <a:ext cx="6435635" cy="1158076"/>
          </a:xfrm>
          <a:prstGeom prst="downArrowCallout">
            <a:avLst>
              <a:gd name="adj1" fmla="val 90995"/>
              <a:gd name="adj2" fmla="val 160526"/>
              <a:gd name="adj3" fmla="val 25000"/>
              <a:gd name="adj4" fmla="val 64977"/>
            </a:avLst>
          </a:prstGeom>
          <a:solidFill>
            <a:srgbClr val="BBC557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Крок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5: домогосподарства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348239" y="1412776"/>
            <a:ext cx="5067483" cy="8640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0070C0"/>
                </a:solidFill>
              </a:rPr>
              <a:t>Потенціал Хмельницької області: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>
                <a:solidFill>
                  <a:srgbClr val="0070C0"/>
                </a:solidFill>
              </a:rPr>
              <a:t>5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  <a:r>
              <a:rPr kumimoji="0" lang="uk-UA" sz="24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</a:rPr>
              <a:t>млн.грн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348238" y="2441139"/>
            <a:ext cx="5067483" cy="8640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C00000"/>
                </a:solidFill>
              </a:rPr>
              <a:t>Потенціал в масштабі України: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C00000"/>
                </a:solidFill>
              </a:rPr>
              <a:t>100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uk-UA" sz="2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млн.грн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35486" y="3842527"/>
            <a:ext cx="4405691" cy="16747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7030A0"/>
                </a:solidFill>
              </a:rPr>
              <a:t>Приклад домогосподарства: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7030A0"/>
                </a:solidFill>
              </a:rPr>
              <a:t>250 </a:t>
            </a:r>
            <a:r>
              <a:rPr lang="uk-UA" b="1" dirty="0" err="1" smtClean="0">
                <a:solidFill>
                  <a:srgbClr val="7030A0"/>
                </a:solidFill>
              </a:rPr>
              <a:t>тис.</a:t>
            </a:r>
            <a:r>
              <a:rPr kumimoji="0" lang="uk-UA" sz="24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</a:rPr>
              <a:t>грн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err="1">
                <a:solidFill>
                  <a:srgbClr val="7030A0"/>
                </a:solidFill>
              </a:rPr>
              <a:t>с</a:t>
            </a:r>
            <a:r>
              <a:rPr lang="uk-UA" sz="1800" b="1" dirty="0" err="1" smtClean="0">
                <a:solidFill>
                  <a:srgbClr val="7030A0"/>
                </a:solidFill>
              </a:rPr>
              <a:t>мт.Білогір</a:t>
            </a:r>
            <a:r>
              <a:rPr lang="en-US" sz="1800" b="1" dirty="0" smtClean="0">
                <a:solidFill>
                  <a:srgbClr val="7030A0"/>
                </a:solidFill>
              </a:rPr>
              <a:t>’</a:t>
            </a:r>
            <a:r>
              <a:rPr lang="uk-UA" sz="1800" b="1" dirty="0" smtClean="0">
                <a:solidFill>
                  <a:srgbClr val="7030A0"/>
                </a:solidFill>
              </a:rPr>
              <a:t>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rgbClr val="7030A0"/>
                </a:solidFill>
              </a:rPr>
              <a:t>(ініціативна група за 3 тижні)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4098" name="Picture 2" descr="C:\Users\Admin\Desktop\RLyvKTwSaOA1nZsvxwvdQxnTXVF8KlcgzilAhXev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2" y="3457635"/>
            <a:ext cx="4329265" cy="217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2" y="5634225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2" y="5517233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8" y="1418724"/>
            <a:ext cx="1772476" cy="8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" y="260648"/>
            <a:ext cx="755308" cy="1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 bwMode="auto">
          <a:xfrm>
            <a:off x="2291671" y="260648"/>
            <a:ext cx="6480720" cy="1152128"/>
          </a:xfrm>
          <a:prstGeom prst="downArrowCallout">
            <a:avLst>
              <a:gd name="adj1" fmla="val 124504"/>
              <a:gd name="adj2" fmla="val 152934"/>
              <a:gd name="adj3" fmla="val 25000"/>
              <a:gd name="adj4" fmla="val 6497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chemeClr val="bg1"/>
                </a:solidFill>
              </a:rPr>
              <a:t>Проблеми, які </a:t>
            </a:r>
            <a:r>
              <a:rPr lang="uk-UA" b="1" dirty="0" err="1" smtClean="0">
                <a:solidFill>
                  <a:schemeClr val="bg1"/>
                </a:solidFill>
              </a:rPr>
              <a:t>винекають</a:t>
            </a:r>
            <a:r>
              <a:rPr lang="uk-UA" b="1" dirty="0" smtClean="0">
                <a:solidFill>
                  <a:schemeClr val="bg1"/>
                </a:solidFill>
              </a:rPr>
              <a:t> з реалізацією: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800" y="1498239"/>
            <a:ext cx="8319062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uk-UA" dirty="0" smtClean="0">
                <a:solidFill>
                  <a:srgbClr val="C00000"/>
                </a:solidFill>
              </a:rPr>
              <a:t>бюрократичні процедури; </a:t>
            </a:r>
          </a:p>
          <a:p>
            <a:pPr marL="342900" indent="-342900">
              <a:buFontTx/>
              <a:buChar char="-"/>
            </a:pPr>
            <a:endParaRPr lang="uk-UA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dirty="0" smtClean="0">
                <a:solidFill>
                  <a:srgbClr val="C00000"/>
                </a:solidFill>
              </a:rPr>
              <a:t>неготовність змінювати підходи до сучасної ситуації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 з боку апарату місцевих рад;</a:t>
            </a:r>
          </a:p>
          <a:p>
            <a:endParaRPr lang="uk-UA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dirty="0" smtClean="0">
                <a:solidFill>
                  <a:srgbClr val="C00000"/>
                </a:solidFill>
              </a:rPr>
              <a:t>супротив місцевих «присосок» до бюджету;</a:t>
            </a:r>
          </a:p>
          <a:p>
            <a:pPr marL="342900" indent="-342900">
              <a:buFontTx/>
              <a:buChar char="-"/>
            </a:pPr>
            <a:endParaRPr lang="uk-UA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dirty="0" smtClean="0">
                <a:solidFill>
                  <a:srgbClr val="C00000"/>
                </a:solidFill>
              </a:rPr>
              <a:t>відсутність політичної волі з боку місцевих еліт;</a:t>
            </a:r>
          </a:p>
          <a:p>
            <a:pPr marL="342900" indent="-342900">
              <a:buFontTx/>
              <a:buChar char="-"/>
            </a:pPr>
            <a:endParaRPr lang="uk-UA" dirty="0" smtClean="0">
              <a:solidFill>
                <a:srgbClr val="C00000"/>
              </a:solidFill>
            </a:endParaRPr>
          </a:p>
          <a:p>
            <a:r>
              <a:rPr lang="uk-UA" dirty="0" smtClean="0">
                <a:solidFill>
                  <a:srgbClr val="C00000"/>
                </a:solidFill>
              </a:rPr>
              <a:t>- відсутність розуміння терміну «мала приватизація», як не про «базар», а про економічну модель.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2" y="5517233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" y="1290689"/>
            <a:ext cx="1772476" cy="8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" y="260648"/>
            <a:ext cx="755308" cy="1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 bwMode="auto">
          <a:xfrm>
            <a:off x="2078643" y="260648"/>
            <a:ext cx="6480720" cy="1152128"/>
          </a:xfrm>
          <a:prstGeom prst="downArrowCallout">
            <a:avLst>
              <a:gd name="adj1" fmla="val 124504"/>
              <a:gd name="adj2" fmla="val 152934"/>
              <a:gd name="adj3" fmla="val 25000"/>
              <a:gd name="adj4" fmla="val 6497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chemeClr val="bg1"/>
                </a:solidFill>
              </a:rPr>
              <a:t>Навіщо ж це робити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r>
              <a:rPr lang="uk-UA" b="1" dirty="0" smtClean="0">
                <a:solidFill>
                  <a:schemeClr val="bg1"/>
                </a:solidFill>
              </a:rPr>
              <a:t>: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8643" y="1719763"/>
            <a:ext cx="6741829" cy="4278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800" dirty="0" smtClean="0">
                <a:solidFill>
                  <a:srgbClr val="C00000"/>
                </a:solidFill>
              </a:rPr>
              <a:t>щоб під москалями не жити; </a:t>
            </a:r>
          </a:p>
          <a:p>
            <a:pPr marL="342900" indent="-342900">
              <a:buFontTx/>
              <a:buChar char="-"/>
            </a:pPr>
            <a:endParaRPr lang="uk-UA" sz="2800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solidFill>
                  <a:srgbClr val="C00000"/>
                </a:solidFill>
              </a:rPr>
              <a:t>щоб ще більше окупантів в землю положити;</a:t>
            </a:r>
          </a:p>
          <a:p>
            <a:endParaRPr lang="uk-UA" sz="2800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800" dirty="0" smtClean="0">
                <a:solidFill>
                  <a:srgbClr val="C00000"/>
                </a:solidFill>
              </a:rPr>
              <a:t>щоби зло перемогти;</a:t>
            </a:r>
          </a:p>
          <a:p>
            <a:endParaRPr lang="uk-UA" sz="2800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800" dirty="0" smtClean="0">
                <a:solidFill>
                  <a:srgbClr val="C00000"/>
                </a:solidFill>
              </a:rPr>
              <a:t>нашу Матінку спасти;</a:t>
            </a:r>
          </a:p>
          <a:p>
            <a:pPr marL="342900" indent="-342900">
              <a:buFontTx/>
              <a:buChar char="-"/>
            </a:pPr>
            <a:endParaRPr lang="uk-UA" dirty="0" smtClean="0">
              <a:solidFill>
                <a:srgbClr val="C00000"/>
              </a:solidFill>
            </a:endParaRPr>
          </a:p>
          <a:p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Admin\Desktop\презентація 10 млрд для ЗСУ\7bdfc42e195ff6b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58809"/>
            <a:ext cx="3125473" cy="27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2" y="5634225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2" y="5517233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8" y="1418724"/>
            <a:ext cx="1772476" cy="8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" y="260648"/>
            <a:ext cx="755308" cy="1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презентація 10 млрд для ЗСУ\de-v-ukrayini-mozhna-bezkoshtovno-otrimati-sertifikat-eur1-87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244"/>
            <a:ext cx="7136061" cy="54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узел 2"/>
          <p:cNvSpPr/>
          <p:nvPr/>
        </p:nvSpPr>
        <p:spPr bwMode="auto">
          <a:xfrm>
            <a:off x="3563888" y="2492896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Блок-схема: узел 8"/>
          <p:cNvSpPr/>
          <p:nvPr/>
        </p:nvSpPr>
        <p:spPr bwMode="auto">
          <a:xfrm>
            <a:off x="4067944" y="1916832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Блок-схема: узел 9"/>
          <p:cNvSpPr/>
          <p:nvPr/>
        </p:nvSpPr>
        <p:spPr bwMode="auto">
          <a:xfrm>
            <a:off x="3469006" y="1387889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Блок-схема: узел 10"/>
          <p:cNvSpPr/>
          <p:nvPr/>
        </p:nvSpPr>
        <p:spPr bwMode="auto">
          <a:xfrm>
            <a:off x="4175956" y="2533744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Блок-схема: узел 11"/>
          <p:cNvSpPr/>
          <p:nvPr/>
        </p:nvSpPr>
        <p:spPr bwMode="auto">
          <a:xfrm>
            <a:off x="2638967" y="3000525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Блок-схема: узел 12"/>
          <p:cNvSpPr/>
          <p:nvPr/>
        </p:nvSpPr>
        <p:spPr bwMode="auto">
          <a:xfrm>
            <a:off x="3056840" y="2557595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Блок-схема: узел 13"/>
          <p:cNvSpPr/>
          <p:nvPr/>
        </p:nvSpPr>
        <p:spPr bwMode="auto">
          <a:xfrm>
            <a:off x="4799826" y="1853148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Блок-схема: узел 14"/>
          <p:cNvSpPr/>
          <p:nvPr/>
        </p:nvSpPr>
        <p:spPr bwMode="auto">
          <a:xfrm>
            <a:off x="2789361" y="1171865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Блок-схема: узел 15"/>
          <p:cNvSpPr/>
          <p:nvPr/>
        </p:nvSpPr>
        <p:spPr bwMode="auto">
          <a:xfrm>
            <a:off x="2195736" y="2266348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Блок-схема: узел 16"/>
          <p:cNvSpPr/>
          <p:nvPr/>
        </p:nvSpPr>
        <p:spPr bwMode="auto">
          <a:xfrm>
            <a:off x="1926311" y="2750031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Блок-схема: узел 17"/>
          <p:cNvSpPr/>
          <p:nvPr/>
        </p:nvSpPr>
        <p:spPr bwMode="auto">
          <a:xfrm>
            <a:off x="5436096" y="1501562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Блок-схема: узел 18"/>
          <p:cNvSpPr/>
          <p:nvPr/>
        </p:nvSpPr>
        <p:spPr bwMode="auto">
          <a:xfrm>
            <a:off x="5001684" y="2641756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Блок-схема: узел 19"/>
          <p:cNvSpPr/>
          <p:nvPr/>
        </p:nvSpPr>
        <p:spPr bwMode="auto">
          <a:xfrm>
            <a:off x="5818859" y="2043340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Блок-схема: узел 20"/>
          <p:cNvSpPr/>
          <p:nvPr/>
        </p:nvSpPr>
        <p:spPr bwMode="auto">
          <a:xfrm>
            <a:off x="6372200" y="1616142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Блок-схема: узел 21"/>
          <p:cNvSpPr/>
          <p:nvPr/>
        </p:nvSpPr>
        <p:spPr bwMode="auto">
          <a:xfrm>
            <a:off x="7080482" y="2456151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Блок-схема: узел 22"/>
          <p:cNvSpPr/>
          <p:nvPr/>
        </p:nvSpPr>
        <p:spPr bwMode="auto">
          <a:xfrm>
            <a:off x="6264188" y="3219672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Блок-схема: узел 23"/>
          <p:cNvSpPr/>
          <p:nvPr/>
        </p:nvSpPr>
        <p:spPr bwMode="auto">
          <a:xfrm>
            <a:off x="5109696" y="3438819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Блок-схема: узел 24"/>
          <p:cNvSpPr/>
          <p:nvPr/>
        </p:nvSpPr>
        <p:spPr bwMode="auto">
          <a:xfrm>
            <a:off x="4415981" y="4509120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Блок-схема: узел 25"/>
          <p:cNvSpPr/>
          <p:nvPr/>
        </p:nvSpPr>
        <p:spPr bwMode="auto">
          <a:xfrm>
            <a:off x="5560683" y="3213009"/>
            <a:ext cx="216024" cy="21602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Блок-схема: узел 27"/>
          <p:cNvSpPr/>
          <p:nvPr/>
        </p:nvSpPr>
        <p:spPr bwMode="auto">
          <a:xfrm flipH="1" flipV="1">
            <a:off x="6881265" y="3369925"/>
            <a:ext cx="199217" cy="216286"/>
          </a:xfrm>
          <a:prstGeom prst="flowChartConnector">
            <a:avLst/>
          </a:prstGeom>
          <a:solidFill>
            <a:srgbClr val="BBC55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Блок-схема: узел 28"/>
          <p:cNvSpPr/>
          <p:nvPr/>
        </p:nvSpPr>
        <p:spPr bwMode="auto">
          <a:xfrm flipH="1" flipV="1">
            <a:off x="6145673" y="3846918"/>
            <a:ext cx="199217" cy="216286"/>
          </a:xfrm>
          <a:prstGeom prst="flowChartConnector">
            <a:avLst/>
          </a:prstGeom>
          <a:solidFill>
            <a:srgbClr val="BBC55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Блок-схема: узел 29"/>
          <p:cNvSpPr/>
          <p:nvPr/>
        </p:nvSpPr>
        <p:spPr bwMode="auto">
          <a:xfrm flipH="1" flipV="1">
            <a:off x="7644124" y="2892415"/>
            <a:ext cx="199217" cy="216286"/>
          </a:xfrm>
          <a:prstGeom prst="flowChartConnector">
            <a:avLst/>
          </a:prstGeom>
          <a:solidFill>
            <a:srgbClr val="BBC55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Блок-схема: узел 30"/>
          <p:cNvSpPr/>
          <p:nvPr/>
        </p:nvSpPr>
        <p:spPr bwMode="auto">
          <a:xfrm flipH="1" flipV="1">
            <a:off x="7800796" y="2239865"/>
            <a:ext cx="199217" cy="216286"/>
          </a:xfrm>
          <a:prstGeom prst="flowChartConnector">
            <a:avLst/>
          </a:prstGeom>
          <a:solidFill>
            <a:srgbClr val="BBC55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5208" y="140766"/>
            <a:ext cx="344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РАЗОМ-СИЛА!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7168" name="TextBox 7167"/>
          <p:cNvSpPr txBox="1"/>
          <p:nvPr/>
        </p:nvSpPr>
        <p:spPr>
          <a:xfrm>
            <a:off x="146098" y="3418681"/>
            <a:ext cx="41759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</a:rPr>
              <a:t>НАША ЦІЛЬ:</a:t>
            </a:r>
          </a:p>
          <a:p>
            <a:r>
              <a:rPr lang="uk-UA" sz="4800" b="1" dirty="0" smtClean="0">
                <a:solidFill>
                  <a:srgbClr val="00B050"/>
                </a:solidFill>
              </a:rPr>
              <a:t>10 </a:t>
            </a:r>
            <a:r>
              <a:rPr lang="uk-UA" b="1" dirty="0" smtClean="0">
                <a:solidFill>
                  <a:srgbClr val="00B050"/>
                </a:solidFill>
              </a:rPr>
              <a:t>млрд. грн. 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на </a:t>
            </a:r>
            <a:r>
              <a:rPr lang="uk-UA" sz="3200" b="1" dirty="0" smtClean="0">
                <a:solidFill>
                  <a:srgbClr val="00B050"/>
                </a:solidFill>
              </a:rPr>
              <a:t>СИЛИ ОБОРОНИ УКРАЇНИ</a:t>
            </a:r>
            <a:r>
              <a:rPr lang="uk-UA" b="1" dirty="0" smtClean="0">
                <a:solidFill>
                  <a:srgbClr val="00B050"/>
                </a:solidFill>
              </a:rPr>
              <a:t>!</a:t>
            </a:r>
            <a:endParaRPr lang="uk-U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2" y="5634225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2" y="5517233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8" y="1418724"/>
            <a:ext cx="1772476" cy="8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" y="260648"/>
            <a:ext cx="755308" cy="1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535800" y="2310277"/>
            <a:ext cx="8356680" cy="237626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/>
              <a:t>"</a:t>
            </a:r>
            <a:r>
              <a:rPr lang="ru-RU" b="1" i="1" dirty="0">
                <a:solidFill>
                  <a:srgbClr val="002060"/>
                </a:solidFill>
              </a:rPr>
              <a:t>Ми </a:t>
            </a:r>
            <a:r>
              <a:rPr lang="ru-RU" b="1" i="1" dirty="0" err="1">
                <a:solidFill>
                  <a:srgbClr val="002060"/>
                </a:solidFill>
              </a:rPr>
              <a:t>б'ємось</a:t>
            </a:r>
            <a:r>
              <a:rPr lang="ru-RU" b="1" i="1" dirty="0">
                <a:solidFill>
                  <a:srgbClr val="002060"/>
                </a:solidFill>
              </a:rPr>
              <a:t> за те, </a:t>
            </a:r>
            <a:r>
              <a:rPr lang="ru-RU" b="1" i="1" dirty="0" err="1">
                <a:solidFill>
                  <a:srgbClr val="002060"/>
                </a:solidFill>
              </a:rPr>
              <a:t>чому</a:t>
            </a:r>
            <a:r>
              <a:rPr lang="ru-RU" b="1" i="1" dirty="0">
                <a:solidFill>
                  <a:srgbClr val="002060"/>
                </a:solidFill>
              </a:rPr>
              <a:t> нема </a:t>
            </a:r>
            <a:r>
              <a:rPr lang="ru-RU" b="1" i="1" dirty="0" err="1">
                <a:solidFill>
                  <a:srgbClr val="002060"/>
                </a:solidFill>
              </a:rPr>
              <a:t>ціни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 err="1">
                <a:solidFill>
                  <a:srgbClr val="002060"/>
                </a:solidFill>
              </a:rPr>
              <a:t>усьому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світі</a:t>
            </a:r>
            <a:r>
              <a:rPr lang="ru-RU" b="1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– за </a:t>
            </a:r>
            <a:r>
              <a:rPr lang="ru-RU" b="1" i="1" dirty="0" err="1" smtClean="0">
                <a:solidFill>
                  <a:srgbClr val="002060"/>
                </a:solidFill>
              </a:rPr>
              <a:t>Батьківщину</a:t>
            </a:r>
            <a:r>
              <a:rPr lang="ru-RU" b="1" i="1" dirty="0" smtClean="0">
                <a:solidFill>
                  <a:srgbClr val="002060"/>
                </a:solidFill>
              </a:rPr>
              <a:t>", </a:t>
            </a:r>
            <a:r>
              <a:rPr lang="ru-RU" i="1" dirty="0" smtClean="0">
                <a:solidFill>
                  <a:srgbClr val="002060"/>
                </a:solidFill>
              </a:rPr>
              <a:t>— </a:t>
            </a:r>
            <a:r>
              <a:rPr lang="ru-RU" i="1" dirty="0" err="1" smtClean="0">
                <a:solidFill>
                  <a:srgbClr val="002060"/>
                </a:solidFill>
              </a:rPr>
              <a:t>Олександр</a:t>
            </a:r>
            <a:r>
              <a:rPr lang="ru-RU" i="1" dirty="0" smtClean="0">
                <a:solidFill>
                  <a:srgbClr val="002060"/>
                </a:solidFill>
              </a:rPr>
              <a:t> Довженко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28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53027"/>
              </p:ext>
            </p:extLst>
          </p:nvPr>
        </p:nvGraphicFramePr>
        <p:xfrm>
          <a:off x="5854700" y="1597025"/>
          <a:ext cx="24828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Об’єкт оболонки Пакувальника" showAsIcon="1" r:id="rId5" imgW="2482200" imgH="394920" progId="Package">
                  <p:embed/>
                </p:oleObj>
              </mc:Choice>
              <mc:Fallback>
                <p:oleObj name="Об’єкт оболонки Пакувальника" showAsIcon="1" r:id="rId5" imgW="2482200" imgH="394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4700" y="1597025"/>
                        <a:ext cx="2482850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0" descr="C:\Users\Admin\Desktop\295961202_362373132747206_4434276506514228886_n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" y="476672"/>
            <a:ext cx="8784976" cy="570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34745" y="4509120"/>
            <a:ext cx="8784976" cy="1800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</a:rPr>
              <a:t>Наша </a:t>
            </a:r>
            <a:r>
              <a:rPr lang="ru-RU" sz="3600" b="1" dirty="0" err="1" smtClean="0">
                <a:solidFill>
                  <a:schemeClr val="bg1"/>
                </a:solidFill>
              </a:rPr>
              <a:t>ціль</a:t>
            </a:r>
            <a:r>
              <a:rPr lang="ru-RU" sz="3600" b="1" dirty="0" smtClean="0">
                <a:solidFill>
                  <a:schemeClr val="bg1"/>
                </a:solidFill>
              </a:rPr>
              <a:t> - 10 млрд. </a:t>
            </a:r>
            <a:r>
              <a:rPr lang="ru-RU" sz="3600" b="1" dirty="0" err="1" smtClean="0">
                <a:solidFill>
                  <a:schemeClr val="bg1"/>
                </a:solidFill>
              </a:rPr>
              <a:t>грн</a:t>
            </a:r>
            <a:r>
              <a:rPr lang="ru-RU" sz="3600" b="1" dirty="0" smtClean="0">
                <a:solidFill>
                  <a:schemeClr val="bg1"/>
                </a:solidFill>
              </a:rPr>
              <a:t> 💸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на </a:t>
            </a:r>
            <a:r>
              <a:rPr lang="ru-RU" sz="3600" b="1" dirty="0" err="1" smtClean="0">
                <a:solidFill>
                  <a:schemeClr val="bg1"/>
                </a:solidFill>
              </a:rPr>
              <a:t>підтримку</a:t>
            </a:r>
            <a:r>
              <a:rPr lang="ru-RU" sz="3600" b="1" dirty="0" smtClean="0">
                <a:solidFill>
                  <a:schemeClr val="bg1"/>
                </a:solidFill>
              </a:rPr>
              <a:t> Сил оборони </a:t>
            </a:r>
            <a:r>
              <a:rPr lang="ru-RU" sz="36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3600" b="1" dirty="0" smtClean="0">
                <a:solidFill>
                  <a:schemeClr val="bg1"/>
                </a:solidFill>
              </a:rPr>
              <a:t>!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6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" y="51003"/>
            <a:ext cx="8784976" cy="209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Admin\Desktop\gerb_Ukrain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09741"/>
            <a:ext cx="2520280" cy="31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745" y="1098161"/>
            <a:ext cx="5854700" cy="1200329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Проект економічної ініціативи:</a:t>
            </a:r>
            <a:endParaRPr lang="uk-UA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19" y="5649598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2" y="5517233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8" y="1418724"/>
            <a:ext cx="1772476" cy="8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" y="260648"/>
            <a:ext cx="755308" cy="1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иугольник 8"/>
          <p:cNvSpPr/>
          <p:nvPr/>
        </p:nvSpPr>
        <p:spPr bwMode="auto">
          <a:xfrm>
            <a:off x="1907703" y="1252674"/>
            <a:ext cx="4165195" cy="662817"/>
          </a:xfrm>
          <a:prstGeom prst="homePlate">
            <a:avLst/>
          </a:prstGeom>
          <a:gradFill rotWithShape="1">
            <a:gsLst>
              <a:gs pos="0">
                <a:srgbClr val="BBC557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 smtClean="0">
                <a:solidFill>
                  <a:srgbClr val="002060"/>
                </a:solidFill>
              </a:rPr>
              <a:t>Крок 5: </a:t>
            </a:r>
            <a:r>
              <a:rPr lang="uk-UA" b="1" dirty="0" smtClean="0">
                <a:solidFill>
                  <a:srgbClr val="002060"/>
                </a:solidFill>
              </a:rPr>
              <a:t>домогосподарства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6" name="Пятиугольник 15"/>
          <p:cNvSpPr/>
          <p:nvPr/>
        </p:nvSpPr>
        <p:spPr bwMode="auto">
          <a:xfrm>
            <a:off x="2483768" y="2117770"/>
            <a:ext cx="4176464" cy="662817"/>
          </a:xfrm>
          <a:prstGeom prst="homePlate">
            <a:avLst/>
          </a:prstGeom>
          <a:gradFill rotWithShape="1">
            <a:gsLst>
              <a:gs pos="0">
                <a:srgbClr val="BBC557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Крок 4: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приватний сектор</a:t>
            </a:r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3347864" y="2925922"/>
            <a:ext cx="4104456" cy="647093"/>
          </a:xfrm>
          <a:prstGeom prst="homePlate">
            <a:avLst/>
          </a:prstGeom>
          <a:gradFill rotWithShape="1">
            <a:gsLst>
              <a:gs pos="0">
                <a:srgbClr val="BBC557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Крок 3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: ОТГ</a:t>
            </a:r>
          </a:p>
        </p:txBody>
      </p:sp>
      <p:sp>
        <p:nvSpPr>
          <p:cNvPr id="18" name="Пятиугольник 17"/>
          <p:cNvSpPr/>
          <p:nvPr/>
        </p:nvSpPr>
        <p:spPr bwMode="auto">
          <a:xfrm>
            <a:off x="4094798" y="3817519"/>
            <a:ext cx="4149610" cy="662817"/>
          </a:xfrm>
          <a:prstGeom prst="homePlate">
            <a:avLst/>
          </a:prstGeom>
          <a:gradFill rotWithShape="1">
            <a:gsLst>
              <a:gs pos="0">
                <a:srgbClr val="BBC557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Крок 2: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районні ради</a:t>
            </a:r>
          </a:p>
        </p:txBody>
      </p:sp>
      <p:sp>
        <p:nvSpPr>
          <p:cNvPr id="19" name="Пятиугольник 18"/>
          <p:cNvSpPr/>
          <p:nvPr/>
        </p:nvSpPr>
        <p:spPr bwMode="auto">
          <a:xfrm>
            <a:off x="5018804" y="4688682"/>
            <a:ext cx="3945684" cy="662817"/>
          </a:xfrm>
          <a:prstGeom prst="homePlate">
            <a:avLst/>
          </a:prstGeom>
          <a:gradFill rotWithShape="1">
            <a:gsLst>
              <a:gs pos="0">
                <a:srgbClr val="BBC557"/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Крок 1: </a:t>
            </a:r>
            <a:r>
              <a:rPr lang="uk-UA" b="1" dirty="0" smtClean="0">
                <a:solidFill>
                  <a:srgbClr val="002060"/>
                </a:solidFill>
              </a:rPr>
              <a:t>обласні ради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0" name="Выноска со стрелкой вниз 9"/>
          <p:cNvSpPr/>
          <p:nvPr/>
        </p:nvSpPr>
        <p:spPr bwMode="auto">
          <a:xfrm>
            <a:off x="2749309" y="166454"/>
            <a:ext cx="5810054" cy="944544"/>
          </a:xfrm>
          <a:prstGeom prst="downArrowCallout">
            <a:avLst>
              <a:gd name="adj1" fmla="val 50000"/>
              <a:gd name="adj2" fmla="val 143482"/>
              <a:gd name="adj3" fmla="val 25000"/>
              <a:gd name="adj4" fmla="val 64977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5 кроків (можливостей) = 10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млрд.грн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2" y="5634225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2" y="5517233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8" y="1418724"/>
            <a:ext cx="1772476" cy="8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" y="260648"/>
            <a:ext cx="755308" cy="1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низ 1"/>
          <p:cNvSpPr/>
          <p:nvPr/>
        </p:nvSpPr>
        <p:spPr bwMode="auto">
          <a:xfrm>
            <a:off x="2555776" y="260648"/>
            <a:ext cx="5760640" cy="1158076"/>
          </a:xfrm>
          <a:prstGeom prst="downArrowCallout">
            <a:avLst>
              <a:gd name="adj1" fmla="val 90995"/>
              <a:gd name="adj2" fmla="val 160526"/>
              <a:gd name="adj3" fmla="val 25000"/>
              <a:gd name="adj4" fmla="val 64977"/>
            </a:avLst>
          </a:prstGeom>
          <a:solidFill>
            <a:srgbClr val="BBC557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Крок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1: обласні ради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182275" name="Picture 3" descr="C:\Users\Admin\Downloads\Ukraine-Map-PNG-Ima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2" y="1847798"/>
            <a:ext cx="5788971" cy="34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332764" y="2348880"/>
            <a:ext cx="2832088" cy="16602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Орієнтовна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сума: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baseline="0" dirty="0" smtClean="0">
                <a:solidFill>
                  <a:srgbClr val="C00000"/>
                </a:solidFill>
              </a:rPr>
              <a:t>4 </a:t>
            </a:r>
            <a:r>
              <a:rPr lang="uk-UA" b="1" baseline="0" dirty="0" err="1" smtClean="0">
                <a:solidFill>
                  <a:srgbClr val="C00000"/>
                </a:solidFill>
              </a:rPr>
              <a:t>млрд.грн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23528" y="4122057"/>
            <a:ext cx="4464496" cy="15121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Приклад: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C00000"/>
                </a:solidFill>
              </a:rPr>
              <a:t>Хмельницька обласна рада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8" name="Стрелка вверх 17"/>
          <p:cNvSpPr/>
          <p:nvPr/>
        </p:nvSpPr>
        <p:spPr bwMode="auto">
          <a:xfrm rot="1381282">
            <a:off x="4276068" y="3380380"/>
            <a:ext cx="505449" cy="1207988"/>
          </a:xfrm>
          <a:prstGeom prst="upArrow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Блок-схема: узел 14"/>
          <p:cNvSpPr/>
          <p:nvPr/>
        </p:nvSpPr>
        <p:spPr bwMode="auto">
          <a:xfrm>
            <a:off x="4576857" y="2898118"/>
            <a:ext cx="420740" cy="43153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844" y="205189"/>
            <a:ext cx="8168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Приклад реалізованого майна комунальної</a:t>
            </a:r>
          </a:p>
          <a:p>
            <a:r>
              <a:rPr lang="uk-UA" b="1" dirty="0" smtClean="0"/>
              <a:t> власності Хмельницької обласної ради у 2023 році:</a:t>
            </a:r>
            <a:endParaRPr lang="uk-UA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29802"/>
              </p:ext>
            </p:extLst>
          </p:nvPr>
        </p:nvGraphicFramePr>
        <p:xfrm>
          <a:off x="251521" y="1556793"/>
          <a:ext cx="8640959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0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2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3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4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0325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№ </a:t>
                      </a:r>
                      <a:endParaRPr lang="uk-UA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Найменування</a:t>
                      </a:r>
                      <a:endParaRPr lang="uk-U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Місце знаходження</a:t>
                      </a:r>
                      <a:endParaRPr lang="uk-U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Покупець </a:t>
                      </a:r>
                      <a:endParaRPr lang="uk-U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Ціна  з ПДВ</a:t>
                      </a:r>
                      <a:endParaRPr lang="uk-UA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8206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2</a:t>
                      </a:r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Комплекс</a:t>
                      </a:r>
                    </a:p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uk-UA" sz="16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Облпаливо</a:t>
                      </a:r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endParaRPr lang="uk-UA" sz="16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sz="16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Комплескс</a:t>
                      </a:r>
                      <a:endParaRPr lang="uk-UA" sz="16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uk-UA" sz="16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Облпаливо</a:t>
                      </a:r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с.</a:t>
                      </a:r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600" b="1" baseline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Шиборівка</a:t>
                      </a:r>
                      <a:endParaRPr lang="uk-UA" sz="16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uk-UA" sz="16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uk-UA" sz="16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uk-UA" sz="16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Смт. </a:t>
                      </a:r>
                      <a:r>
                        <a:rPr lang="uk-UA" sz="1600" b="1" baseline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Ярмолинці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ТОВ </a:t>
                      </a:r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uk-UA" sz="1600" b="1" baseline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Агрокрай</a:t>
                      </a:r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endParaRPr lang="uk-UA" sz="16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uk-UA" sz="16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uk-UA" sz="16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ФГ     «</a:t>
                      </a:r>
                      <a:r>
                        <a:rPr lang="uk-UA" sz="1600" b="1" baseline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Мендрик</a:t>
                      </a:r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4 332 000</a:t>
                      </a:r>
                    </a:p>
                    <a:p>
                      <a:endParaRPr lang="uk-UA" sz="16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uk-UA" sz="16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uk-UA" sz="16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6 013 000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322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Нежитлова </a:t>
                      </a:r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будівля 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м.</a:t>
                      </a:r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Хмельницький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ТОВ</a:t>
                      </a:r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«Проскурів </a:t>
                      </a:r>
                      <a:r>
                        <a:rPr lang="uk-UA" sz="1600" b="1" baseline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Інвест</a:t>
                      </a:r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uk-UA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333 000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729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База відпочинку </a:t>
                      </a:r>
                    </a:p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«Збруч»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С.</a:t>
                      </a:r>
                      <a:r>
                        <a:rPr lang="uk-UA" sz="16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Гусятин</a:t>
                      </a:r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Кам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uk-UA" sz="16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янець-Подільський</a:t>
                      </a:r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р-н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ТОВ МЦ «Століття»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1 555 540</a:t>
                      </a:r>
                      <a:endParaRPr lang="uk-UA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5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C:\Users\Admin\Desktop\content_Хмельницька_область__3_райони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3231"/>
            <a:ext cx="3528392" cy="52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2" y="5634225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0" y="5588011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979" y="260648"/>
            <a:ext cx="5076822" cy="1200329"/>
          </a:xfrm>
          <a:prstGeom prst="rect">
            <a:avLst/>
          </a:prstGeom>
          <a:solidFill>
            <a:srgbClr val="BBC557"/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Програма: малої приватизації непрофільних активів (1 етап) з 2022 по 2023 рр.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31978" y="1640493"/>
            <a:ext cx="4477233" cy="79208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Отримано: </a:t>
            </a:r>
            <a:r>
              <a:rPr lang="uk-UA" b="1" dirty="0" smtClean="0">
                <a:solidFill>
                  <a:srgbClr val="00B050"/>
                </a:solidFill>
              </a:rPr>
              <a:t>65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млн.грн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3529" y="3978834"/>
            <a:ext cx="4747846" cy="79208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Можна отримати: 150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млн.грн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1979" y="2636912"/>
            <a:ext cx="5076302" cy="1200329"/>
          </a:xfrm>
          <a:prstGeom prst="rect">
            <a:avLst/>
          </a:prstGeom>
          <a:solidFill>
            <a:srgbClr val="BBC557"/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Програма: малої приватизації непрофільних активів 2024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(2 етап)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1979" y="4805876"/>
            <a:ext cx="6544277" cy="830997"/>
          </a:xfrm>
          <a:prstGeom prst="rect">
            <a:avLst/>
          </a:prstGeom>
          <a:solidFill>
            <a:srgbClr val="BBC557"/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Загалом потенціал орієнтовно :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200 млн. грн.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70" y="5945132"/>
            <a:ext cx="2908047" cy="8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5" y="5669737"/>
            <a:ext cx="1370036" cy="10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2750" y="212445"/>
            <a:ext cx="621088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Приклад об</a:t>
            </a:r>
            <a:r>
              <a:rPr lang="en-US" sz="2000" b="1" dirty="0" smtClean="0">
                <a:solidFill>
                  <a:srgbClr val="002060"/>
                </a:solidFill>
              </a:rPr>
              <a:t>’</a:t>
            </a:r>
            <a:r>
              <a:rPr lang="uk-UA" sz="2000" b="1" dirty="0" err="1" smtClean="0">
                <a:solidFill>
                  <a:srgbClr val="002060"/>
                </a:solidFill>
              </a:rPr>
              <a:t>єктів</a:t>
            </a:r>
            <a:r>
              <a:rPr lang="uk-UA" sz="2000" b="1" dirty="0" smtClean="0">
                <a:solidFill>
                  <a:srgbClr val="002060"/>
                </a:solidFill>
              </a:rPr>
              <a:t> комунальної власності,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які є потенційним активом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«малої приватизації» 2-й етап.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Admin\Desktop\зображення_viber_2024-05-09_23-23-16-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3" y="3063485"/>
            <a:ext cx="2686079" cy="20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16x9.av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5112210"/>
            <a:ext cx="2686079" cy="166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зображення_viber_2024-05-09_23-23-16-2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9" y="1245097"/>
            <a:ext cx="2689553" cy="18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64253"/>
              </p:ext>
            </p:extLst>
          </p:nvPr>
        </p:nvGraphicFramePr>
        <p:xfrm>
          <a:off x="2411759" y="1245097"/>
          <a:ext cx="645604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1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5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34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1954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Arial" pitchFamily="34" charset="0"/>
                          <a:cs typeface="Arial" pitchFamily="34" charset="0"/>
                        </a:rPr>
                        <a:t>Найменування</a:t>
                      </a:r>
                      <a:endParaRPr lang="uk-U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Arial" pitchFamily="34" charset="0"/>
                          <a:cs typeface="Arial" pitchFamily="34" charset="0"/>
                        </a:rPr>
                        <a:t>Адреса </a:t>
                      </a:r>
                      <a:endParaRPr lang="uk-U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Arial" pitchFamily="34" charset="0"/>
                          <a:cs typeface="Arial" pitchFamily="34" charset="0"/>
                        </a:rPr>
                        <a:t>Перелік та тип </a:t>
                      </a:r>
                      <a:r>
                        <a:rPr lang="uk-UA" sz="1100" dirty="0" err="1" smtClean="0">
                          <a:latin typeface="Arial" pitchFamily="34" charset="0"/>
                          <a:cs typeface="Arial" pitchFamily="34" charset="0"/>
                        </a:rPr>
                        <a:t>обєктів</a:t>
                      </a:r>
                      <a:endParaRPr lang="uk-U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Arial" pitchFamily="34" charset="0"/>
                          <a:cs typeface="Arial" pitchFamily="34" charset="0"/>
                        </a:rPr>
                        <a:t>Площа</a:t>
                      </a:r>
                      <a:r>
                        <a:rPr lang="uk-UA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100" baseline="0" dirty="0" err="1" smtClean="0"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r>
                        <a:rPr lang="uk-UA" sz="1100" baseline="0" dirty="0" smtClean="0">
                          <a:latin typeface="Arial" pitchFamily="34" charset="0"/>
                          <a:cs typeface="Arial" pitchFamily="34" charset="0"/>
                        </a:rPr>
                        <a:t>. м</a:t>
                      </a:r>
                      <a:endParaRPr lang="uk-U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Arial" pitchFamily="34" charset="0"/>
                          <a:cs typeface="Arial" pitchFamily="34" charset="0"/>
                        </a:rPr>
                        <a:t>Отримано</a:t>
                      </a:r>
                      <a:r>
                        <a:rPr lang="uk-UA" sz="1100" baseline="0" dirty="0" smtClean="0">
                          <a:latin typeface="Arial" pitchFamily="34" charset="0"/>
                          <a:cs typeface="Arial" pitchFamily="34" charset="0"/>
                        </a:rPr>
                        <a:t> з оренди </a:t>
                      </a:r>
                    </a:p>
                    <a:p>
                      <a:pPr algn="ctr"/>
                      <a:r>
                        <a:rPr lang="uk-UA" sz="1100" baseline="0" dirty="0" smtClean="0">
                          <a:latin typeface="Arial" pitchFamily="34" charset="0"/>
                          <a:cs typeface="Arial" pitchFamily="34" charset="0"/>
                        </a:rPr>
                        <a:t>За рік</a:t>
                      </a:r>
                      <a:endParaRPr lang="uk-U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323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Комунальне </a:t>
                      </a:r>
                      <a:r>
                        <a:rPr lang="uk-UA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підприємство «Комунальники»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м. Хмельницький,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вул. Кобилянської, 19/1</a:t>
                      </a:r>
                    </a:p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Вартість</a:t>
                      </a:r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ринкова</a:t>
                      </a:r>
                    </a:p>
                    <a:p>
                      <a:pPr algn="ctr"/>
                      <a:endParaRPr lang="uk-UA" sz="12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млн</a:t>
                      </a:r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uk-UA" sz="1200" b="1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Адмінбудинок</a:t>
                      </a:r>
                      <a:endParaRPr lang="uk-UA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Гараж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Гараж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Приміщення котельні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 Автозаправка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2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Окупність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2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52 роки</a:t>
                      </a:r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588,4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3130,7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123,3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26,6</a:t>
                      </a:r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500 тис грн</a:t>
                      </a:r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3741">
                <a:tc vMerge="1">
                  <a:txBody>
                    <a:bodyPr/>
                    <a:lstStyle/>
                    <a:p>
                      <a:pPr algn="ctr"/>
                      <a:endParaRPr lang="uk-U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м. Хмельницький,</a:t>
                      </a: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вул. </a:t>
                      </a:r>
                      <a:r>
                        <a:rPr lang="uk-UA" sz="1200" b="1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Чорновола</a:t>
                      </a:r>
                      <a:endParaRPr lang="uk-UA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21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/5</a:t>
                      </a:r>
                      <a:endParaRPr lang="uk-UA" sz="1200" b="1" baseline="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endParaRPr lang="uk-UA" sz="1200" b="1" baseline="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Вартість</a:t>
                      </a:r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ринкова</a:t>
                      </a:r>
                    </a:p>
                    <a:p>
                      <a:pPr algn="ctr"/>
                      <a:endParaRPr lang="uk-UA" sz="12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12 млн</a:t>
                      </a:r>
                      <a:endParaRPr lang="uk-UA" sz="12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Нежитлове приміщення</a:t>
                      </a:r>
                    </a:p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Окупність</a:t>
                      </a:r>
                    </a:p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років</a:t>
                      </a:r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609</a:t>
                      </a:r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тис</a:t>
                      </a:r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4077">
                <a:tc vMerge="1">
                  <a:txBody>
                    <a:bodyPr/>
                    <a:lstStyle/>
                    <a:p>
                      <a:pPr algn="ctr"/>
                      <a:endParaRPr lang="uk-U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м. Хмельницький,</a:t>
                      </a: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вул.</a:t>
                      </a:r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Г. Сковороди 10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/2</a:t>
                      </a: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Вартість 5 млн</a:t>
                      </a:r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Адміністративна будівля</a:t>
                      </a: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Окупність</a:t>
                      </a: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років</a:t>
                      </a:r>
                      <a:endParaRPr lang="uk-UA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r>
                        <a:rPr lang="uk-UA" sz="12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тис</a:t>
                      </a:r>
                      <a:endParaRPr lang="uk-UA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endParaRPr lang="uk-UA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7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2" y="5634225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2" y="5517233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8" y="1418724"/>
            <a:ext cx="1772476" cy="8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" y="260648"/>
            <a:ext cx="755308" cy="1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со стрелкой вниз 5"/>
          <p:cNvSpPr/>
          <p:nvPr/>
        </p:nvSpPr>
        <p:spPr bwMode="auto">
          <a:xfrm>
            <a:off x="2568513" y="208059"/>
            <a:ext cx="5760640" cy="1158076"/>
          </a:xfrm>
          <a:prstGeom prst="downArrowCallout">
            <a:avLst>
              <a:gd name="adj1" fmla="val 90995"/>
              <a:gd name="adj2" fmla="val 160526"/>
              <a:gd name="adj3" fmla="val 25000"/>
              <a:gd name="adj4" fmla="val 64977"/>
            </a:avLst>
          </a:prstGeom>
          <a:solidFill>
            <a:srgbClr val="BBC557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Крок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2: районні ради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32763" y="2276872"/>
            <a:ext cx="2966502" cy="173221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Орієнтовна сума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по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Украіні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C00000"/>
                </a:solidFill>
              </a:rPr>
              <a:t>100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млн.грн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183299" name="Picture 3" descr="C:\Users\Admin\Desktop\презентація 10 млрд для ЗСУ\1595331231_58ce4d1-ukraina69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65" y="1700808"/>
            <a:ext cx="5567273" cy="33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179512" y="4166538"/>
            <a:ext cx="4248472" cy="15121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Приклад</a:t>
            </a:r>
            <a:r>
              <a:rPr lang="uk-UA" b="1" dirty="0" smtClean="0">
                <a:solidFill>
                  <a:srgbClr val="C00000"/>
                </a:solidFill>
              </a:rPr>
              <a:t>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C00000"/>
                </a:solidFill>
              </a:rPr>
              <a:t>Шепетівська районна рада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2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млн.грн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Блок-схема: узел 2"/>
          <p:cNvSpPr/>
          <p:nvPr/>
        </p:nvSpPr>
        <p:spPr bwMode="auto">
          <a:xfrm>
            <a:off x="4573269" y="2420888"/>
            <a:ext cx="358771" cy="288032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верх 16"/>
          <p:cNvSpPr/>
          <p:nvPr/>
        </p:nvSpPr>
        <p:spPr bwMode="auto">
          <a:xfrm rot="1022967">
            <a:off x="4200015" y="2768399"/>
            <a:ext cx="419643" cy="2071724"/>
          </a:xfrm>
          <a:prstGeom prst="upArrow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презентація 10 млрд для ЗСУ\Без імені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52" y="5634225"/>
            <a:ext cx="2908047" cy="1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Military-Army-Soldier-PNG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2" y="5517233"/>
            <a:ext cx="1478881" cy="11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prapor-Ukrayini-PNG-1024x5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8" y="1418724"/>
            <a:ext cx="1772476" cy="8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gerb_Ukra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" y="260648"/>
            <a:ext cx="755308" cy="1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со стрелкой вниз 5"/>
          <p:cNvSpPr/>
          <p:nvPr/>
        </p:nvSpPr>
        <p:spPr bwMode="auto">
          <a:xfrm>
            <a:off x="1979712" y="208058"/>
            <a:ext cx="6579651" cy="1348733"/>
          </a:xfrm>
          <a:prstGeom prst="downArrowCallout">
            <a:avLst>
              <a:gd name="adj1" fmla="val 90995"/>
              <a:gd name="adj2" fmla="val 160526"/>
              <a:gd name="adj3" fmla="val 25000"/>
              <a:gd name="adj4" fmla="val 64977"/>
            </a:avLst>
          </a:prstGeom>
          <a:solidFill>
            <a:srgbClr val="BBC557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Крок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3: ОТГ </a:t>
            </a:r>
            <a:endParaRPr kumimoji="0" lang="en-US" sz="36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(об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’</a:t>
            </a:r>
            <a:r>
              <a:rPr kumimoji="0" lang="uk-UA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єднанні територіальні громади)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C:\Users\Admin\Desktop\otg_map_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00" y="980727"/>
            <a:ext cx="3039768" cy="47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999074" y="2363815"/>
            <a:ext cx="3726051" cy="6930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7030A0"/>
                </a:solidFill>
              </a:rPr>
              <a:t>В Хмельницькій обл.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60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 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ОТГ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979713" y="4509119"/>
            <a:ext cx="3745412" cy="112510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7030A0"/>
                </a:solidFill>
              </a:rPr>
              <a:t>Потенційна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сума: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250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млн.грн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979712" y="3138827"/>
            <a:ext cx="3745413" cy="12556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chemeClr val="bg1"/>
                </a:solidFill>
              </a:rPr>
              <a:t>Приклад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Білогірська ОТГ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5 млн. грн.</a:t>
            </a:r>
          </a:p>
        </p:txBody>
      </p:sp>
      <p:sp>
        <p:nvSpPr>
          <p:cNvPr id="15" name="Стрелка вверх 14"/>
          <p:cNvSpPr/>
          <p:nvPr/>
        </p:nvSpPr>
        <p:spPr bwMode="auto">
          <a:xfrm rot="3000030">
            <a:off x="5881891" y="2113168"/>
            <a:ext cx="381309" cy="1070875"/>
          </a:xfrm>
          <a:prstGeom prst="up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Блок-схема: узел 15"/>
          <p:cNvSpPr/>
          <p:nvPr/>
        </p:nvSpPr>
        <p:spPr bwMode="auto">
          <a:xfrm>
            <a:off x="6440563" y="2087073"/>
            <a:ext cx="288032" cy="26250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"/>
          <p:cNvSpPr/>
          <p:nvPr/>
        </p:nvSpPr>
        <p:spPr bwMode="auto">
          <a:xfrm>
            <a:off x="1999076" y="1470843"/>
            <a:ext cx="3726050" cy="8060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7030A0"/>
                </a:solidFill>
              </a:rPr>
              <a:t>Україна кошти від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 ОТГ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</a:rPr>
              <a:t>5,5</a:t>
            </a:r>
            <a:r>
              <a:rPr lang="uk-UA" sz="3200" b="1" baseline="0" dirty="0" smtClean="0">
                <a:solidFill>
                  <a:srgbClr val="C00000"/>
                </a:solidFill>
              </a:rPr>
              <a:t> млрд.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9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715409"/>
      </a:lt2>
      <a:accent1>
        <a:srgbClr val="9A801F"/>
      </a:accent1>
      <a:accent2>
        <a:srgbClr val="AF943F"/>
      </a:accent2>
      <a:accent3>
        <a:srgbClr val="FFFFFF"/>
      </a:accent3>
      <a:accent4>
        <a:srgbClr val="505050"/>
      </a:accent4>
      <a:accent5>
        <a:srgbClr val="CAC0AB"/>
      </a:accent5>
      <a:accent6>
        <a:srgbClr val="9E8638"/>
      </a:accent6>
      <a:hlink>
        <a:srgbClr val="CBB45C"/>
      </a:hlink>
      <a:folHlink>
        <a:srgbClr val="C7C7C7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724</TotalTime>
  <Words>614</Words>
  <Application>Microsoft Office PowerPoint</Application>
  <PresentationFormat>Экран (4:3)</PresentationFormat>
  <Paragraphs>211</Paragraphs>
  <Slides>15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powerpoint-template</vt:lpstr>
      <vt:lpstr>Об’єкт оболонки Пакувальника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Admin</dc:creator>
  <cp:lastModifiedBy>Пользователь Windows</cp:lastModifiedBy>
  <cp:revision>61</cp:revision>
  <dcterms:created xsi:type="dcterms:W3CDTF">2024-05-09T13:33:09Z</dcterms:created>
  <dcterms:modified xsi:type="dcterms:W3CDTF">2024-06-06T20:54:15Z</dcterms:modified>
</cp:coreProperties>
</file>