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3" r:id="rId4"/>
    <p:sldId id="267" r:id="rId5"/>
    <p:sldId id="266" r:id="rId6"/>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p:clrMru>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autoAdjust="0"/>
  </p:normalViewPr>
  <p:slideViewPr>
    <p:cSldViewPr snapToGrid="0">
      <p:cViewPr>
        <p:scale>
          <a:sx n="87" d="100"/>
          <a:sy n="87" d="100"/>
        </p:scale>
        <p:origin x="-72" y="-79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15" name="Date Placeholder 3"/>
          <p:cNvSpPr>
            <a:spLocks noGrp="1"/>
          </p:cNvSpPr>
          <p:nvPr>
            <p:ph type="dt" sz="half" idx="10"/>
          </p:nvPr>
        </p:nvSpPr>
        <p:spPr/>
        <p:txBody>
          <a:bodyPr/>
          <a:lstStyle>
            <a:lvl1pPr>
              <a:defRPr/>
            </a:lvl1pPr>
          </a:lstStyle>
          <a:p>
            <a:pPr>
              <a:defRPr/>
            </a:pPr>
            <a:fld id="{AFB77C21-2C77-4D7C-A20B-2108234D2B98}" type="datetimeFigureOut">
              <a:rPr lang="en-US"/>
              <a:pPr>
                <a:defRPr/>
              </a:pPr>
              <a:t>7/10/2024</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F80EAB9C-1C45-4892-A40B-019EC3B206D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lvl1pPr>
          </a:lstStyle>
          <a:p>
            <a:pPr>
              <a:defRPr/>
            </a:pPr>
            <a:fld id="{72FDA44D-0A0B-4447-B1F3-8F760587B223}" type="datetimeFigureOut">
              <a:rPr lang="en-US"/>
              <a:pPr>
                <a:defRPr/>
              </a:pPr>
              <a:t>7/10/2024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EE439D-F3CB-4AB5-B81B-4E2625371D5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19"/>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1"/>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endParaRPr lang="en-US" dirty="0">
              <a:solidFill>
                <a:schemeClr val="accent1">
                  <a:lumMod val="60000"/>
                  <a:lumOff val="40000"/>
                </a:schemeClr>
              </a:solidFill>
              <a:latin typeface="Arial"/>
              <a:cs typeface="+mn-cs"/>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7" name="Date Placeholder 3"/>
          <p:cNvSpPr>
            <a:spLocks noGrp="1"/>
          </p:cNvSpPr>
          <p:nvPr>
            <p:ph type="dt" sz="half" idx="14"/>
          </p:nvPr>
        </p:nvSpPr>
        <p:spPr/>
        <p:txBody>
          <a:bodyPr/>
          <a:lstStyle>
            <a:lvl1pPr>
              <a:defRPr/>
            </a:lvl1pPr>
          </a:lstStyle>
          <a:p>
            <a:pPr>
              <a:defRPr/>
            </a:pPr>
            <a:fld id="{D74B6F12-555D-48E3-AB09-546C76993E51}" type="datetimeFigureOut">
              <a:rPr lang="en-US"/>
              <a:pPr>
                <a:defRPr/>
              </a:pPr>
              <a:t>7/10/2024</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C59B9CDC-53D5-493F-97D8-A2145D254F7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lvl1pPr>
          </a:lstStyle>
          <a:p>
            <a:pPr>
              <a:defRPr/>
            </a:pPr>
            <a:fld id="{357EA999-0CE1-41CC-9A59-0996C67C1F83}" type="datetimeFigureOut">
              <a:rPr lang="en-US"/>
              <a:pPr>
                <a:defRPr/>
              </a:pPr>
              <a:t>7/10/2024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CF4FB7-F38A-494C-B05D-E45D6714C96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7" name="Date Placeholder 3"/>
          <p:cNvSpPr>
            <a:spLocks noGrp="1"/>
          </p:cNvSpPr>
          <p:nvPr>
            <p:ph type="dt" sz="half" idx="14"/>
          </p:nvPr>
        </p:nvSpPr>
        <p:spPr/>
        <p:txBody>
          <a:bodyPr/>
          <a:lstStyle>
            <a:lvl1pPr>
              <a:defRPr/>
            </a:lvl1pPr>
          </a:lstStyle>
          <a:p>
            <a:pPr>
              <a:defRPr/>
            </a:pPr>
            <a:fld id="{3D063F32-190F-48D1-981C-5CF554E1DBBC}" type="datetimeFigureOut">
              <a:rPr lang="en-US"/>
              <a:pPr>
                <a:defRPr/>
              </a:pPr>
              <a:t>7/10/2024</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0C4D262E-2C88-424F-877D-9E149A9D9E6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5" name="Date Placeholder 3"/>
          <p:cNvSpPr>
            <a:spLocks noGrp="1"/>
          </p:cNvSpPr>
          <p:nvPr>
            <p:ph type="dt" sz="half" idx="14"/>
          </p:nvPr>
        </p:nvSpPr>
        <p:spPr/>
        <p:txBody>
          <a:bodyPr/>
          <a:lstStyle>
            <a:lvl1pPr>
              <a:defRPr/>
            </a:lvl1pPr>
          </a:lstStyle>
          <a:p>
            <a:pPr>
              <a:defRPr/>
            </a:pPr>
            <a:fld id="{B7358CC4-2091-4697-95FA-23715085F43C}" type="datetimeFigureOut">
              <a:rPr lang="en-US"/>
              <a:pPr>
                <a:defRPr/>
              </a:pPr>
              <a:t>7/10/2024</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FD9A58B5-B93E-49A1-A9E2-F4FD65EE06D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DD5FBBBD-7489-4A8F-B5CD-98139150ED94}" type="datetimeFigureOut">
              <a:rPr lang="en-US"/>
              <a:pPr>
                <a:defRPr/>
              </a:pPr>
              <a:t>7/10/2024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D9DDC9-77B7-4FA1-B7BF-4533CDF322F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981E73E3-08F3-4D31-A97E-FFA612EB9462}" type="datetimeFigureOut">
              <a:rPr lang="en-US"/>
              <a:pPr>
                <a:defRPr/>
              </a:pPr>
              <a:t>7/10/2024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66D3A4-6A57-4458-8918-A254A0A5A6B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DCA84426-6D88-4E9A-9BED-F4AB04391BB8}" type="datetimeFigureOut">
              <a:rPr lang="en-US"/>
              <a:pPr>
                <a:defRPr/>
              </a:pPr>
              <a:t>7/10/2024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541410-ECF0-48E5-A9FB-F9C3FB1034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lvl1pPr>
          </a:lstStyle>
          <a:p>
            <a:pPr>
              <a:defRPr/>
            </a:pPr>
            <a:fld id="{378D688C-D382-43CA-A995-DA578866D124}" type="datetimeFigureOut">
              <a:rPr lang="en-US"/>
              <a:pPr>
                <a:defRPr/>
              </a:pPr>
              <a:t>7/10/2024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720F83-6DE8-49A9-8CEC-018E8A8004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6E1DED0C-AE7E-4806-AFF1-A1FE24D0FA93}" type="datetimeFigureOut">
              <a:rPr lang="en-US"/>
              <a:pPr>
                <a:defRPr/>
              </a:pPr>
              <a:t>7/10/2024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87A5DD-58AC-429B-9FBB-8B5186977F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718BF28E-FC87-4F7F-90C1-5EC61E83C54B}" type="datetimeFigureOut">
              <a:rPr lang="en-US"/>
              <a:pPr>
                <a:defRPr/>
              </a:pPr>
              <a:t>7/10/2024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BA09C8C-8FE1-47C5-B6DF-5A47A599F6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2AEF3644-B88A-4431-B5D9-350A00F62F7B}" type="datetimeFigureOut">
              <a:rPr lang="en-US"/>
              <a:pPr>
                <a:defRPr/>
              </a:pPr>
              <a:t>7/10/2024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934B8F8-AE6A-433C-9940-8088F9BFA7E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A9BE1EA-4569-4707-8005-C0097BE44D10}" type="datetimeFigureOut">
              <a:rPr lang="en-US"/>
              <a:pPr>
                <a:defRPr/>
              </a:pPr>
              <a:t>7/10/2024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29B6374-0CF4-4975-B45F-FE0BB10434F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9C1B1E4B-02F1-458A-ABC6-36540324E6A2}" type="datetimeFigureOut">
              <a:rPr lang="en-US"/>
              <a:pPr>
                <a:defRPr/>
              </a:pPr>
              <a:t>7/10/2024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8E8956-0957-47CC-9BC0-E7759F8FD3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fld id="{E669EA16-5510-4BC9-8900-2C864915ADC8}" type="datetimeFigureOut">
              <a:rPr lang="en-US"/>
              <a:pPr>
                <a:defRPr/>
              </a:pPr>
              <a:t>7/10/2024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824C6A-D7B2-4379-A1F9-E4E9D5C4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BD0C6835-68EF-4447-B78E-A3F08FF7CD4B}" type="datetimeFigureOut">
              <a:rPr lang="en-US"/>
              <a:pPr>
                <a:defRPr/>
              </a:pPr>
              <a:t>7/10/2024</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1"/>
                </a:solidFill>
                <a:latin typeface="+mn-lt"/>
                <a:cs typeface="+mn-cs"/>
              </a:defRPr>
            </a:lvl1pPr>
          </a:lstStyle>
          <a:p>
            <a:pPr>
              <a:defRPr/>
            </a:pPr>
            <a:fld id="{34BC8FFD-0055-4322-AC64-D70D375CC7A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66" r:id="rId11"/>
    <p:sldLayoutId id="2147483655" r:id="rId12"/>
    <p:sldLayoutId id="2147483667" r:id="rId13"/>
    <p:sldLayoutId id="2147483654" r:id="rId14"/>
    <p:sldLayoutId id="2147483653" r:id="rId15"/>
    <p:sldLayoutId id="2147483652"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buhoblik.org.ua/kadry-zarplata/vyplaty-kompensaczii-soczialnaya-zashhita/3618-rozrakhunok-dekretnikh.html" TargetMode="External"/><Relationship Id="rId1" Type="http://schemas.openxmlformats.org/officeDocument/2006/relationships/slideLayout" Target="../slideLayouts/slideLayout1.xml"/><Relationship Id="rId5" Type="http://schemas.openxmlformats.org/officeDocument/2006/relationships/hyperlink" Target="https://www.buhoblik.org.ua/kadry-zarplata/vyplaty-kompensaczii-soczialnaya-zashhita/3551-rozrakhunok-likarnyanikh.html" TargetMode="External"/><Relationship Id="rId4" Type="http://schemas.openxmlformats.org/officeDocument/2006/relationships/hyperlink" Target="https://www.buhoblik.org.ua/kadry-zarplata/otpuska/1871-rozrakhunok-vidpusknikh.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ctrTitle"/>
          </p:nvPr>
        </p:nvSpPr>
        <p:spPr>
          <a:xfrm>
            <a:off x="542925" y="225425"/>
            <a:ext cx="9594850" cy="647700"/>
          </a:xfrm>
        </p:spPr>
        <p:txBody>
          <a:bodyPr/>
          <a:lstStyle/>
          <a:p>
            <a:pPr algn="ctr" eaLnBrk="1" hangingPunct="1"/>
            <a:r>
              <a:rPr lang="uk-UA" sz="2000" b="1" smtClean="0"/>
              <a:t>Нюанси ЄСВ у 202</a:t>
            </a:r>
            <a:r>
              <a:rPr lang="uk-UA" sz="2000" b="1" smtClean="0">
                <a:latin typeface="Arial" charset="0"/>
              </a:rPr>
              <a:t>4</a:t>
            </a:r>
            <a:r>
              <a:rPr lang="uk-UA" sz="2000" b="1" smtClean="0"/>
              <a:t> році</a:t>
            </a:r>
            <a:endParaRPr lang="uk-UA" sz="2000" smtClean="0"/>
          </a:p>
        </p:txBody>
      </p:sp>
      <p:sp>
        <p:nvSpPr>
          <p:cNvPr id="18434" name="Подзаголовок 2"/>
          <p:cNvSpPr>
            <a:spLocks noGrp="1"/>
          </p:cNvSpPr>
          <p:nvPr>
            <p:ph type="subTitle" idx="1"/>
          </p:nvPr>
        </p:nvSpPr>
        <p:spPr>
          <a:xfrm>
            <a:off x="1131888" y="1047750"/>
            <a:ext cx="9002712" cy="6567488"/>
          </a:xfrm>
        </p:spPr>
        <p:txBody>
          <a:bodyPr/>
          <a:lstStyle/>
          <a:p>
            <a:pPr algn="l">
              <a:lnSpc>
                <a:spcPct val="90000"/>
              </a:lnSpc>
            </a:pPr>
            <a:r>
              <a:rPr lang="uk-UA" sz="1600" b="1" smtClean="0">
                <a:solidFill>
                  <a:srgbClr val="7F7F7F"/>
                </a:solidFill>
              </a:rPr>
              <a:t>Згідно з п.5 ч.1 ст.1 Закону №2464 </a:t>
            </a:r>
            <a:r>
              <a:rPr lang="uk-UA" sz="1600" b="1" smtClean="0">
                <a:solidFill>
                  <a:srgbClr val="7F7F7F"/>
                </a:solidFill>
                <a:latin typeface="Arial" charset="0"/>
              </a:rPr>
              <a:t>мінімальний </a:t>
            </a:r>
            <a:r>
              <a:rPr lang="uk-UA" sz="1600" b="1" smtClean="0">
                <a:solidFill>
                  <a:srgbClr val="7F7F7F"/>
                </a:solidFill>
              </a:rPr>
              <a:t>страховий внесок залежить </a:t>
            </a:r>
            <a:r>
              <a:rPr lang="uk-UA" sz="1600" b="1" smtClean="0">
                <a:solidFill>
                  <a:schemeClr val="accent1"/>
                </a:solidFill>
              </a:rPr>
              <a:t>від розміру мінімальної заробітної плати.</a:t>
            </a:r>
            <a:r>
              <a:rPr lang="en-US" sz="1600" b="1" smtClean="0">
                <a:solidFill>
                  <a:srgbClr val="7F7F7F"/>
                </a:solidFill>
              </a:rPr>
              <a:t> </a:t>
            </a:r>
            <a:endParaRPr lang="uk-UA" sz="1600" b="1" smtClean="0">
              <a:solidFill>
                <a:srgbClr val="7F7F7F"/>
              </a:solidFill>
            </a:endParaRPr>
          </a:p>
          <a:p>
            <a:pPr algn="l">
              <a:lnSpc>
                <a:spcPct val="90000"/>
              </a:lnSpc>
            </a:pPr>
            <a:r>
              <a:rPr lang="uk-UA" sz="1600" b="1" smtClean="0">
                <a:solidFill>
                  <a:srgbClr val="7F7F7F"/>
                </a:solidFill>
              </a:rPr>
              <a:t>Законом України “Про Державний бюджет України на 2024 рік” від 09.11.2023р. №3460-</a:t>
            </a:r>
            <a:r>
              <a:rPr lang="en-US" sz="1600" b="1" smtClean="0">
                <a:solidFill>
                  <a:srgbClr val="7F7F7F"/>
                </a:solidFill>
              </a:rPr>
              <a:t>IX </a:t>
            </a:r>
            <a:r>
              <a:rPr lang="uk-UA" sz="1600" b="1" smtClean="0">
                <a:solidFill>
                  <a:srgbClr val="7F7F7F"/>
                </a:solidFill>
              </a:rPr>
              <a:t>передбачено установити в 2024 році мінімальну заробітну плату у місячному розмірі: </a:t>
            </a:r>
          </a:p>
          <a:p>
            <a:pPr algn="l">
              <a:lnSpc>
                <a:spcPct val="90000"/>
              </a:lnSpc>
            </a:pPr>
            <a:r>
              <a:rPr lang="uk-UA" sz="1600" b="1" smtClean="0">
                <a:solidFill>
                  <a:srgbClr val="7F7F7F"/>
                </a:solidFill>
              </a:rPr>
              <a:t>з 1 січня – 7100 гривень, з 1 квітня – 8000 гривень:</a:t>
            </a:r>
          </a:p>
          <a:p>
            <a:pPr algn="l" eaLnBrk="1" fontAlgn="t" hangingPunct="1">
              <a:lnSpc>
                <a:spcPct val="90000"/>
              </a:lnSpc>
            </a:pPr>
            <a:r>
              <a:rPr lang="en-US" sz="1600" b="1" smtClean="0">
                <a:solidFill>
                  <a:srgbClr val="7F7F7F"/>
                </a:solidFill>
              </a:rPr>
              <a:t>	</a:t>
            </a:r>
            <a:r>
              <a:rPr lang="uk-UA" sz="1600" b="1" smtClean="0">
                <a:solidFill>
                  <a:srgbClr val="7F7F7F"/>
                </a:solidFill>
              </a:rPr>
              <a:t>мінімальний розмір доходу, на який нараховують ЄСВ – </a:t>
            </a:r>
            <a:r>
              <a:rPr lang="en-US" sz="1600" b="1" smtClean="0">
                <a:solidFill>
                  <a:schemeClr val="accent1"/>
                </a:solidFill>
              </a:rPr>
              <a:t>80</a:t>
            </a:r>
            <a:r>
              <a:rPr lang="uk-UA" sz="1600" b="1" smtClean="0">
                <a:solidFill>
                  <a:schemeClr val="accent1"/>
                </a:solidFill>
              </a:rPr>
              <a:t>00</a:t>
            </a:r>
            <a:r>
              <a:rPr lang="uk-UA" sz="1600" b="1" smtClean="0">
                <a:solidFill>
                  <a:srgbClr val="7F7F7F"/>
                </a:solidFill>
              </a:rPr>
              <a:t> грн;</a:t>
            </a:r>
          </a:p>
          <a:p>
            <a:pPr algn="l" eaLnBrk="1" fontAlgn="t" hangingPunct="1">
              <a:lnSpc>
                <a:spcPct val="90000"/>
              </a:lnSpc>
            </a:pPr>
            <a:r>
              <a:rPr lang="en-US" sz="1600" b="1" smtClean="0">
                <a:solidFill>
                  <a:srgbClr val="7F7F7F"/>
                </a:solidFill>
              </a:rPr>
              <a:t>	</a:t>
            </a:r>
            <a:r>
              <a:rPr lang="uk-UA" sz="1600" b="1" smtClean="0">
                <a:solidFill>
                  <a:srgbClr val="7F7F7F"/>
                </a:solidFill>
              </a:rPr>
              <a:t>максимальний розмір доходу, на який нараховують ЄСВ – </a:t>
            </a:r>
            <a:r>
              <a:rPr lang="uk-UA" sz="1600" b="1" smtClean="0">
                <a:solidFill>
                  <a:schemeClr val="accent1"/>
                </a:solidFill>
              </a:rPr>
              <a:t>1</a:t>
            </a:r>
            <a:r>
              <a:rPr lang="en-US" sz="1600" b="1" smtClean="0">
                <a:solidFill>
                  <a:schemeClr val="accent1"/>
                </a:solidFill>
              </a:rPr>
              <a:t>200</a:t>
            </a:r>
            <a:r>
              <a:rPr lang="uk-UA" sz="1600" b="1" smtClean="0">
                <a:solidFill>
                  <a:schemeClr val="accent1"/>
                </a:solidFill>
              </a:rPr>
              <a:t>00</a:t>
            </a:r>
            <a:r>
              <a:rPr lang="uk-UA" sz="1600" b="1" smtClean="0">
                <a:solidFill>
                  <a:srgbClr val="7F7F7F"/>
                </a:solidFill>
              </a:rPr>
              <a:t> грн.</a:t>
            </a:r>
          </a:p>
          <a:p>
            <a:pPr algn="l" eaLnBrk="1" fontAlgn="t" hangingPunct="1">
              <a:lnSpc>
                <a:spcPct val="90000"/>
              </a:lnSpc>
            </a:pPr>
            <a:r>
              <a:rPr lang="en-US" sz="1600" b="1" smtClean="0">
                <a:solidFill>
                  <a:srgbClr val="7F7F7F"/>
                </a:solidFill>
              </a:rPr>
              <a:t>	</a:t>
            </a:r>
            <a:r>
              <a:rPr lang="uk-UA" sz="1600" b="1" smtClean="0">
                <a:solidFill>
                  <a:srgbClr val="7F7F7F"/>
                </a:solidFill>
              </a:rPr>
              <a:t>мінімальний розмір ЄСВ (у розрахунку на місяць) – </a:t>
            </a:r>
            <a:r>
              <a:rPr lang="uk-UA" sz="1600" b="1" smtClean="0">
                <a:solidFill>
                  <a:schemeClr val="accent1"/>
                </a:solidFill>
              </a:rPr>
              <a:t>17</a:t>
            </a:r>
            <a:r>
              <a:rPr lang="en-US" sz="1600" b="1" smtClean="0">
                <a:solidFill>
                  <a:schemeClr val="accent1"/>
                </a:solidFill>
              </a:rPr>
              <a:t>60</a:t>
            </a:r>
            <a:r>
              <a:rPr lang="uk-UA" sz="1600" b="1" smtClean="0">
                <a:solidFill>
                  <a:srgbClr val="7F7F7F"/>
                </a:solidFill>
              </a:rPr>
              <a:t> грн (</a:t>
            </a:r>
            <a:r>
              <a:rPr lang="en-US" sz="1600" b="1" smtClean="0">
                <a:solidFill>
                  <a:srgbClr val="7F7F7F"/>
                </a:solidFill>
              </a:rPr>
              <a:t>80</a:t>
            </a:r>
            <a:r>
              <a:rPr lang="uk-UA" sz="1600" b="1" smtClean="0">
                <a:solidFill>
                  <a:srgbClr val="7F7F7F"/>
                </a:solidFill>
              </a:rPr>
              <a:t>00 грн × 22%);</a:t>
            </a:r>
          </a:p>
          <a:p>
            <a:pPr algn="l" eaLnBrk="1" fontAlgn="t" hangingPunct="1">
              <a:lnSpc>
                <a:spcPct val="90000"/>
              </a:lnSpc>
            </a:pPr>
            <a:r>
              <a:rPr lang="en-US" sz="1600" b="1" smtClean="0">
                <a:solidFill>
                  <a:srgbClr val="7F7F7F"/>
                </a:solidFill>
              </a:rPr>
              <a:t>	</a:t>
            </a:r>
            <a:r>
              <a:rPr lang="uk-UA" sz="1600" b="1" smtClean="0">
                <a:solidFill>
                  <a:srgbClr val="7F7F7F"/>
                </a:solidFill>
              </a:rPr>
              <a:t>максимальний розмір ЄСВ (у розрахунку на місяць) – </a:t>
            </a:r>
            <a:r>
              <a:rPr lang="uk-UA" sz="1600" b="1" smtClean="0">
                <a:solidFill>
                  <a:schemeClr val="accent1"/>
                </a:solidFill>
              </a:rPr>
              <a:t>2</a:t>
            </a:r>
            <a:r>
              <a:rPr lang="en-US" sz="1600" b="1" smtClean="0">
                <a:solidFill>
                  <a:schemeClr val="accent1"/>
                </a:solidFill>
              </a:rPr>
              <a:t>640</a:t>
            </a:r>
            <a:r>
              <a:rPr lang="uk-UA" sz="1600" b="1" smtClean="0">
                <a:solidFill>
                  <a:schemeClr val="accent1"/>
                </a:solidFill>
              </a:rPr>
              <a:t>0</a:t>
            </a:r>
            <a:r>
              <a:rPr lang="uk-UA" sz="1600" b="1" smtClean="0">
                <a:solidFill>
                  <a:srgbClr val="7F7F7F"/>
                </a:solidFill>
              </a:rPr>
              <a:t> грн (1</a:t>
            </a:r>
            <a:r>
              <a:rPr lang="en-US" sz="1600" b="1" smtClean="0">
                <a:solidFill>
                  <a:srgbClr val="7F7F7F"/>
                </a:solidFill>
              </a:rPr>
              <a:t>200</a:t>
            </a:r>
            <a:r>
              <a:rPr lang="uk-UA" sz="1600" b="1" smtClean="0">
                <a:solidFill>
                  <a:srgbClr val="7F7F7F"/>
                </a:solidFill>
              </a:rPr>
              <a:t>00 грн × 22%).</a:t>
            </a:r>
          </a:p>
          <a:p>
            <a:pPr algn="l" eaLnBrk="1" fontAlgn="t" hangingPunct="1">
              <a:lnSpc>
                <a:spcPct val="90000"/>
              </a:lnSpc>
            </a:pPr>
            <a:r>
              <a:rPr lang="uk-UA" sz="1600" b="1" smtClean="0">
                <a:solidFill>
                  <a:srgbClr val="7F7F7F"/>
                </a:solidFill>
              </a:rPr>
              <a:t>Сплата ЄСВ здійснюються за основним місцем обліку платника.</a:t>
            </a:r>
          </a:p>
          <a:p>
            <a:pPr algn="l" eaLnBrk="1" fontAlgn="t" hangingPunct="1">
              <a:lnSpc>
                <a:spcPct val="90000"/>
              </a:lnSpc>
            </a:pPr>
            <a:r>
              <a:rPr lang="uk-UA" sz="1600" b="1" smtClean="0">
                <a:solidFill>
                  <a:srgbClr val="7F7F7F"/>
                </a:solidFill>
              </a:rPr>
              <a:t>Роботодавці, які мають найманих працівників нараховують та сплачують ЄСВ за них. </a:t>
            </a:r>
            <a:endParaRPr lang="en-US" sz="1600" b="1" smtClean="0">
              <a:solidFill>
                <a:srgbClr val="7F7F7F"/>
              </a:solidFill>
            </a:endParaRPr>
          </a:p>
          <a:p>
            <a:pPr algn="l" eaLnBrk="1" fontAlgn="t" hangingPunct="1">
              <a:lnSpc>
                <a:spcPct val="90000"/>
              </a:lnSpc>
            </a:pPr>
            <a:r>
              <a:rPr lang="uk-UA" sz="1600" b="1" smtClean="0">
                <a:solidFill>
                  <a:srgbClr val="7F7F7F"/>
                </a:solidFill>
              </a:rPr>
              <a:t>База нарахування визначається як сума нарахованої кожній застрахованій особі заробітної плати за видами виплат (у тому числі, основна, додаткова заробітна плата, інші заохочувальні та компенсаційні виплати або суми винагород фізособам за цивільно-правовими договорами) (абз. 1 п. 1 ч. 1 ст. 7 Закону про ЄСВ).</a:t>
            </a:r>
          </a:p>
          <a:p>
            <a:pPr algn="just" eaLnBrk="1" fontAlgn="t" hangingPunct="1">
              <a:lnSpc>
                <a:spcPct val="90000"/>
              </a:lnSpc>
            </a:pPr>
            <a:r>
              <a:rPr lang="uk-UA" sz="1600" b="1" smtClean="0">
                <a:solidFill>
                  <a:srgbClr val="7F7F7F"/>
                </a:solidFill>
              </a:rPr>
              <a:t>Тому, у разі якщо база нарахування єдиного внеску не перевищує розміру мінімальної заробітної плати, встановленої законом на місяць, за який отримано дохід, сума єдиного внеску розраховується як добуток розміру мінімальної заробітної плати, встановленої законом на місяць, за який отримано дохід (прибуток), та ставки єдиного внеску.</a:t>
            </a:r>
          </a:p>
          <a:p>
            <a:pPr algn="just" eaLnBrk="1" fontAlgn="t" hangingPunct="1">
              <a:lnSpc>
                <a:spcPct val="90000"/>
              </a:lnSpc>
            </a:pPr>
            <a:endParaRPr lang="uk-UA" sz="1600" b="1" smtClean="0">
              <a:solidFill>
                <a:srgbClr val="7F7F7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ctrTitle"/>
          </p:nvPr>
        </p:nvSpPr>
        <p:spPr>
          <a:xfrm>
            <a:off x="425450" y="225425"/>
            <a:ext cx="9339263" cy="609600"/>
          </a:xfrm>
        </p:spPr>
        <p:txBody>
          <a:bodyPr/>
          <a:lstStyle/>
          <a:p>
            <a:pPr algn="ctr" eaLnBrk="1" hangingPunct="1"/>
            <a:r>
              <a:rPr lang="ru-RU" sz="2000" b="1" smtClean="0"/>
              <a:t>Правила донарахування  ЄВ </a:t>
            </a:r>
            <a:br>
              <a:rPr lang="ru-RU" sz="2000" b="1" smtClean="0"/>
            </a:br>
            <a:r>
              <a:rPr lang="ru-RU" sz="2000" b="1" smtClean="0"/>
              <a:t>до мінімального страхового внеску</a:t>
            </a:r>
            <a:endParaRPr lang="uk-UA" sz="2000" b="1" smtClean="0"/>
          </a:p>
        </p:txBody>
      </p:sp>
      <p:sp>
        <p:nvSpPr>
          <p:cNvPr id="3" name="Подзаголовок 2">
            <a:extLst>
              <a:ext uri="{FF2B5EF4-FFF2-40B4-BE49-F238E27FC236}"/>
            </a:extLst>
          </p:cNvPr>
          <p:cNvSpPr>
            <a:spLocks noGrp="1"/>
          </p:cNvSpPr>
          <p:nvPr>
            <p:ph type="subTitle" idx="1"/>
          </p:nvPr>
        </p:nvSpPr>
        <p:spPr>
          <a:xfrm>
            <a:off x="555625" y="1365250"/>
            <a:ext cx="9348788" cy="5492750"/>
          </a:xfrm>
        </p:spPr>
        <p:txBody>
          <a:bodyPr rtlCol="0">
            <a:normAutofit/>
          </a:bodyPr>
          <a:lstStyle/>
          <a:p>
            <a:pPr eaLnBrk="1" fontAlgn="auto" hangingPunct="1">
              <a:spcAft>
                <a:spcPts val="0"/>
              </a:spcAft>
              <a:buFont typeface="Wingdings 3" charset="2"/>
              <a:buNone/>
              <a:defRPr/>
            </a:pPr>
            <a:endParaRPr lang="uk-UA" dirty="0"/>
          </a:p>
        </p:txBody>
      </p:sp>
      <p:graphicFrame>
        <p:nvGraphicFramePr>
          <p:cNvPr id="19499" name="Group 43"/>
          <p:cNvGraphicFramePr>
            <a:graphicFrameLocks noGrp="1"/>
          </p:cNvGraphicFramePr>
          <p:nvPr/>
        </p:nvGraphicFramePr>
        <p:xfrm>
          <a:off x="957263" y="579438"/>
          <a:ext cx="9340850" cy="6062662"/>
        </p:xfrm>
        <a:graphic>
          <a:graphicData uri="http://schemas.openxmlformats.org/drawingml/2006/table">
            <a:tbl>
              <a:tblPr/>
              <a:tblGrid>
                <a:gridCol w="4376737"/>
                <a:gridCol w="4964113"/>
              </a:tblGrid>
              <a:tr h="215900">
                <a:tc gridSpan="2">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uk-UA" sz="1300" b="0" i="0" u="none" strike="noStrike" cap="none" normalizeH="0" baseline="0" smtClean="0">
                        <a:ln>
                          <a:noFill/>
                        </a:ln>
                        <a:solidFill>
                          <a:srgbClr val="7F7F7F"/>
                        </a:solidFill>
                        <a:effectLst/>
                        <a:latin typeface="Trebuchet MS" pitchFamily="34" charset="0"/>
                        <a:cs typeface="Arial" charset="0"/>
                      </a:endParaRPr>
                    </a:p>
                  </a:txBody>
                  <a:tcPr marL="9210" marR="9210" marT="9210" marB="9210"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uk-UA"/>
                    </a:p>
                  </a:txBody>
                  <a:tcPr/>
                </a:tc>
              </a:tr>
              <a:tr h="2984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uk-UA" sz="1300" b="1" i="0" u="none" strike="noStrike" cap="none" normalizeH="0" baseline="0" smtClean="0">
                          <a:ln>
                            <a:noFill/>
                          </a:ln>
                          <a:solidFill>
                            <a:srgbClr val="7F7F7F"/>
                          </a:solidFill>
                          <a:effectLst/>
                          <a:latin typeface="Trebuchet MS" pitchFamily="34" charset="0"/>
                          <a:cs typeface="Arial" charset="0"/>
                        </a:rPr>
                        <a:t>Застосовується</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6D1"/>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uk-UA" sz="1300" b="1" i="0" u="none" strike="noStrike" cap="none" normalizeH="0" baseline="0" smtClean="0">
                          <a:ln>
                            <a:noFill/>
                          </a:ln>
                          <a:solidFill>
                            <a:srgbClr val="7F7F7F"/>
                          </a:solidFill>
                          <a:effectLst/>
                          <a:latin typeface="Trebuchet MS" pitchFamily="34" charset="0"/>
                          <a:cs typeface="Arial" charset="0"/>
                        </a:rPr>
                        <a:t>Не застосовується</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F6D1"/>
                    </a:solidFill>
                  </a:tcPr>
                </a:tc>
              </a:tr>
              <a:tr h="77946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Якщо працівника прийнято з першого робочого дня та звільнено останнім робочим днем звітного місяця</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До заробітної плати з джерела не за основним місцем роботи(базою нарахування ЄСВ є отриманий дохід (прибуток) незалежно від його розміру)</a:t>
                      </a:r>
                    </a:p>
                    <a:p>
                      <a:pPr marL="0" marR="0" lvl="0" indent="0" algn="l" defTabSz="914400" rtl="0" eaLnBrk="1" fontAlgn="t" latinLnBrk="0" hangingPunct="1">
                        <a:lnSpc>
                          <a:spcPct val="100000"/>
                        </a:lnSpc>
                        <a:spcBef>
                          <a:spcPct val="0"/>
                        </a:spcBef>
                        <a:spcAft>
                          <a:spcPct val="0"/>
                        </a:spcAft>
                        <a:buClrTx/>
                        <a:buSzTx/>
                        <a:buFontTx/>
                        <a:buNone/>
                        <a:tabLst/>
                      </a:pPr>
                      <a:endParaRPr kumimoji="0" lang="uk-UA" sz="1000" b="0" i="0" u="none" strike="noStrike" cap="none" normalizeH="0" baseline="0" smtClean="0">
                        <a:ln>
                          <a:noFill/>
                        </a:ln>
                        <a:solidFill>
                          <a:srgbClr val="7F7F7F"/>
                        </a:solidFill>
                        <a:effectLst/>
                        <a:latin typeface="Trebuchet MS" pitchFamily="34"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Якщо нараховуємо зарплату зовнішньому суміснику (не основне місце роботи), ЄСВ нараховується на фактичний дохід</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Якщо працівник (за основним місцем роботи) працює на умовах неповного робочого часу</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До заробітної плати (доходу) працівника-інваліда, який працює на підприємстві чи у ФОПа, в установі або організації, де застосовується ставка 8,41 %</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Якщо працівник частину місяця перебував у відпустці без збереження заробітної плати (база нарахування ЄСВ не перевищує розміру мінімальної зарплати)</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До заробітної плати (доходів) працівників всеукраїнських громадських організацій інвалідів, зокрема товариств УТОГ та УТОС, де застосовується ставка 5,3 %</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Для працівників, які виконують на тому ж підприємстві, в установі, організації поряд зі своєю основною роботою, додаткову роботу за іншою професією (посадою) (оскільки це є основним місцем роботи)</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До заробітної плати (доходу) підприємств та організацій, громадських організацій інвалідів, де застосовується ставка 5,5 % (для працюючих інвалідів)</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3488">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Для працівника (за основним місцем роботи), який відпрацював частину місяця, а іншу частину перебував на лікарняному, де загальна сума нарахованого доходу (сума зарплати за відпрацьований час та лікарняного) не перевищує розміру мінімальної зарплати</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Якщо працівника прийнято не з першого робочого дня та звільнено не останнім робочим днем звітного місяця</a:t>
                      </a:r>
                    </a:p>
                    <a:p>
                      <a:pPr marL="0" marR="0" lvl="0" indent="0" algn="l" defTabSz="914400" rtl="0" eaLnBrk="1" fontAlgn="t" latinLnBrk="0" hangingPunct="1">
                        <a:lnSpc>
                          <a:spcPct val="100000"/>
                        </a:lnSpc>
                        <a:spcBef>
                          <a:spcPct val="0"/>
                        </a:spcBef>
                        <a:spcAft>
                          <a:spcPct val="0"/>
                        </a:spcAft>
                        <a:buClrTx/>
                        <a:buSzTx/>
                        <a:buFontTx/>
                        <a:buNone/>
                        <a:tabLst/>
                      </a:pPr>
                      <a:endParaRPr kumimoji="0" lang="uk-UA" sz="1000" b="0" i="0" u="none" strike="noStrike" cap="none" normalizeH="0" baseline="0" smtClean="0">
                        <a:ln>
                          <a:noFill/>
                        </a:ln>
                        <a:solidFill>
                          <a:srgbClr val="7F7F7F"/>
                        </a:solidFill>
                        <a:effectLst/>
                        <a:latin typeface="Trebuchet MS" pitchFamily="34" charset="0"/>
                        <a:cs typeface="Arial" charset="0"/>
                      </a:endParaRPr>
                    </a:p>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У разі звільнення або прийняття працівника на основне місце роботи протягом місяця, в якому нарахована зарплата за відпрацьований час не перевищує розміру мінімальної зарплати, встановленої законом на місяць (сума ЄСВ розраховується з фактично нарахованої зарплати незалежно від її розміру)</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175">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Для працівника (за основним місцем роботи), який перебував на лікарняному повний місяць, у якому сума нарахованого лікарняного менше за мінімальний розмір зарплати, встановленої законом на місяць, за який нараховується зарплата (дохід)</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Якщо працівник повний місяць перебував у відпустці без збереження заробітної плати (база нарахування ЄСВ відсутня</a:t>
                      </a:r>
                    </a:p>
                    <a:p>
                      <a:pPr marL="0" marR="0" lvl="0" indent="0" algn="l" defTabSz="914400" rtl="0" eaLnBrk="1" fontAlgn="t" latinLnBrk="0" hangingPunct="1">
                        <a:lnSpc>
                          <a:spcPct val="100000"/>
                        </a:lnSpc>
                        <a:spcBef>
                          <a:spcPct val="0"/>
                        </a:spcBef>
                        <a:spcAft>
                          <a:spcPct val="0"/>
                        </a:spcAft>
                        <a:buClrTx/>
                        <a:buSzTx/>
                        <a:buFontTx/>
                        <a:buNone/>
                        <a:tabLst/>
                      </a:pPr>
                      <a:endParaRPr kumimoji="0" lang="uk-UA" sz="1000" b="0" i="0" u="none" strike="noStrike" cap="none" normalizeH="0" baseline="0" smtClean="0">
                        <a:ln>
                          <a:noFill/>
                        </a:ln>
                        <a:solidFill>
                          <a:srgbClr val="7F7F7F"/>
                        </a:solidFill>
                        <a:effectLst/>
                        <a:latin typeface="Trebuchet MS" pitchFamily="34" charset="0"/>
                        <a:cs typeface="Arial" charset="0"/>
                      </a:endParaRP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101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Якщо після розподілу лікарняного (суми допомоги по тимчасовій непрацездатності відносяться до того місяця, за який вони нараховані) загальний дохід за місяць становить менше мінімального розміру</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uk-UA" sz="1000" b="0" i="0" u="none" strike="noStrike" cap="none" normalizeH="0" baseline="0" smtClean="0">
                        <a:ln>
                          <a:noFill/>
                        </a:ln>
                        <a:solidFill>
                          <a:srgbClr val="7F7F7F"/>
                        </a:solidFill>
                        <a:effectLst/>
                        <a:latin typeface="Trebuchet MS" pitchFamily="34" charset="0"/>
                        <a:cs typeface="Arial" charset="0"/>
                      </a:endParaRP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Якщо сума допомоги по вагітності та пологах (відноситься до місяців за який її нараховано) у якомусь місяці менше розміру мінімальної заробітної плати</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uk-UA" sz="1000" b="0" i="0" u="none" strike="noStrike" cap="none" normalizeH="0" baseline="0" smtClean="0">
                        <a:ln>
                          <a:noFill/>
                        </a:ln>
                        <a:solidFill>
                          <a:srgbClr val="7F7F7F"/>
                        </a:solidFill>
                        <a:effectLst/>
                        <a:latin typeface="Trebuchet MS" pitchFamily="34" charset="0"/>
                        <a:cs typeface="Arial" charset="0"/>
                      </a:endParaRP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rgbClr val="7F7F7F"/>
                          </a:solidFill>
                          <a:effectLst/>
                          <a:latin typeface="Trebuchet MS" pitchFamily="34" charset="0"/>
                          <a:cs typeface="Arial" charset="0"/>
                        </a:rPr>
                        <a:t>У разі звільнення або прийняття працівника на основне місце роботи за умови відпрацювання ним всіх робочих днів звітного місяця за графіком роботи</a:t>
                      </a: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uk-UA" sz="1000" b="0" i="0" u="none" strike="noStrike" cap="none" normalizeH="0" baseline="0" smtClean="0">
                        <a:ln>
                          <a:noFill/>
                        </a:ln>
                        <a:solidFill>
                          <a:srgbClr val="7F7F7F"/>
                        </a:solidFill>
                        <a:effectLst/>
                        <a:latin typeface="Trebuchet MS" pitchFamily="34" charset="0"/>
                        <a:cs typeface="Arial" charset="0"/>
                      </a:endParaRPr>
                    </a:p>
                  </a:txBody>
                  <a:tcPr marL="9210" marR="9210" marT="9210" marB="92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ctrTitle"/>
          </p:nvPr>
        </p:nvSpPr>
        <p:spPr>
          <a:xfrm>
            <a:off x="542925" y="225425"/>
            <a:ext cx="9594850" cy="552450"/>
          </a:xfrm>
        </p:spPr>
        <p:txBody>
          <a:bodyPr/>
          <a:lstStyle/>
          <a:p>
            <a:pPr algn="ctr" eaLnBrk="1" hangingPunct="1"/>
            <a:r>
              <a:rPr lang="ru-RU" sz="2000" b="1" smtClean="0"/>
              <a:t>Максимальна величина бази нарахування ЄСВ</a:t>
            </a:r>
            <a:r>
              <a:rPr lang="ru-RU" sz="2000" smtClean="0"/>
              <a:t> </a:t>
            </a:r>
            <a:endParaRPr lang="uk-UA" sz="2000" smtClean="0"/>
          </a:p>
        </p:txBody>
      </p:sp>
      <p:sp>
        <p:nvSpPr>
          <p:cNvPr id="20482" name="Подзаголовок 2"/>
          <p:cNvSpPr>
            <a:spLocks noGrp="1"/>
          </p:cNvSpPr>
          <p:nvPr>
            <p:ph type="subTitle" idx="1"/>
          </p:nvPr>
        </p:nvSpPr>
        <p:spPr>
          <a:xfrm>
            <a:off x="995363" y="928688"/>
            <a:ext cx="9036050" cy="5683250"/>
          </a:xfrm>
        </p:spPr>
        <p:txBody>
          <a:bodyPr/>
          <a:lstStyle/>
          <a:p>
            <a:pPr algn="l" defTabSz="914400">
              <a:spcBef>
                <a:spcPct val="0"/>
              </a:spcBef>
              <a:buClrTx/>
              <a:buSzTx/>
            </a:pPr>
            <a:r>
              <a:rPr lang="uk-UA" altLang="uk-UA" sz="1300" smtClean="0">
                <a:solidFill>
                  <a:srgbClr val="7F7F7F"/>
                </a:solidFill>
              </a:rPr>
              <a:t>Згідно ч. 4 ст. 1 Закону №2464, максимальна сума доходу, на яку нараховується ЄСВ, становить </a:t>
            </a:r>
            <a:r>
              <a:rPr lang="uk-UA" altLang="uk-UA" sz="1300" b="1" smtClean="0">
                <a:solidFill>
                  <a:schemeClr val="accent1"/>
                </a:solidFill>
              </a:rPr>
              <a:t>15 мінімальних розмірів заробітної плати,</a:t>
            </a:r>
            <a:r>
              <a:rPr lang="uk-UA" altLang="uk-UA" sz="1300" smtClean="0">
                <a:solidFill>
                  <a:srgbClr val="7F7F7F"/>
                </a:solidFill>
              </a:rPr>
              <a:t> встановленої законом.</a:t>
            </a:r>
          </a:p>
          <a:p>
            <a:pPr algn="l" defTabSz="914400">
              <a:spcBef>
                <a:spcPct val="0"/>
              </a:spcBef>
              <a:buClrTx/>
              <a:buSzTx/>
            </a:pPr>
            <a:endParaRPr lang="uk-UA" altLang="uk-UA" sz="1300" smtClean="0">
              <a:solidFill>
                <a:srgbClr val="7F7F7F"/>
              </a:solidFill>
            </a:endParaRPr>
          </a:p>
          <a:p>
            <a:pPr algn="l" defTabSz="914400">
              <a:spcBef>
                <a:spcPct val="0"/>
              </a:spcBef>
              <a:buClrTx/>
              <a:buSzTx/>
            </a:pPr>
            <a:r>
              <a:rPr lang="uk-UA" altLang="uk-UA" sz="1300" smtClean="0">
                <a:solidFill>
                  <a:srgbClr val="7F7F7F"/>
                </a:solidFill>
              </a:rPr>
              <a:t>Сума перевищення доходу над максимальною величиною до бази нарахування ЄСВ не потрапляє.</a:t>
            </a:r>
          </a:p>
          <a:p>
            <a:pPr algn="l" defTabSz="914400">
              <a:spcBef>
                <a:spcPct val="0"/>
              </a:spcBef>
              <a:buClrTx/>
              <a:buSzTx/>
            </a:pPr>
            <a:endParaRPr lang="uk-UA" altLang="uk-UA" sz="1300" smtClean="0">
              <a:solidFill>
                <a:srgbClr val="7F7F7F"/>
              </a:solidFill>
            </a:endParaRPr>
          </a:p>
          <a:p>
            <a:pPr algn="l" defTabSz="914400">
              <a:spcBef>
                <a:spcPct val="0"/>
              </a:spcBef>
              <a:buClrTx/>
              <a:buSzTx/>
            </a:pPr>
            <a:r>
              <a:rPr lang="uk-UA" altLang="uk-UA" sz="1300" smtClean="0">
                <a:solidFill>
                  <a:srgbClr val="7F7F7F"/>
                </a:solidFill>
              </a:rPr>
              <a:t>Максимальна базою порівнюється з доходом кожного працівника окремо.</a:t>
            </a:r>
          </a:p>
          <a:p>
            <a:pPr algn="l" defTabSz="914400">
              <a:spcBef>
                <a:spcPct val="0"/>
              </a:spcBef>
              <a:buClrTx/>
              <a:buSzTx/>
            </a:pPr>
            <a:endParaRPr lang="uk-UA" altLang="uk-UA" sz="1300" smtClean="0">
              <a:solidFill>
                <a:srgbClr val="7F7F7F"/>
              </a:solidFill>
            </a:endParaRPr>
          </a:p>
          <a:p>
            <a:pPr algn="l" defTabSz="914400">
              <a:spcBef>
                <a:spcPct val="0"/>
              </a:spcBef>
              <a:buClrTx/>
              <a:buSzTx/>
            </a:pPr>
            <a:r>
              <a:rPr lang="uk-UA" altLang="uk-UA" sz="1300" smtClean="0">
                <a:solidFill>
                  <a:srgbClr val="7F7F7F"/>
                </a:solidFill>
              </a:rPr>
              <a:t>Якщо протягом місяця працівник звільнився і потім знову був прийнятий на роботу, максимальну величину бази нарахування ЄСВ треба застосувати до загальної суми місячного доходу.</a:t>
            </a:r>
          </a:p>
          <a:p>
            <a:pPr algn="l" defTabSz="914400">
              <a:spcBef>
                <a:spcPct val="0"/>
              </a:spcBef>
              <a:buClrTx/>
              <a:buSzTx/>
            </a:pPr>
            <a:endParaRPr lang="uk-UA" altLang="uk-UA" sz="1300" smtClean="0">
              <a:solidFill>
                <a:srgbClr val="7F7F7F"/>
              </a:solidFill>
            </a:endParaRPr>
          </a:p>
          <a:p>
            <a:pPr algn="l" defTabSz="914400">
              <a:spcBef>
                <a:spcPct val="0"/>
              </a:spcBef>
              <a:buClrTx/>
              <a:buSzTx/>
            </a:pPr>
            <a:r>
              <a:rPr lang="uk-UA" altLang="uk-UA" sz="1300" smtClean="0">
                <a:solidFill>
                  <a:srgbClr val="7F7F7F"/>
                </a:solidFill>
              </a:rPr>
              <a:t>Будьте уважні в разі нарахування «перехідних» виплат (лікарняних, декретних і відпускних), що відносяться до різних місяців. Максимальну величину, на яку нараховується ЄСВ, при нарахуванні "перехідних" виплат застосовують окремо за кожен місяць (згідно з абз. другим пп. 2 п. 3 розділу IV Інструкції № 449): суми відпускних, лікарняних та декретних необхідно розподілити по місяцях, до яких вони належать, а потім вже розподілені виплати за кожен місяць (з урахуванням зарплати та відповідної частини відпускних, лікарняних, декретних) окремо порівнюють з максимальною величиною бази нарахування ЄСВ, що діяла в місяці, за який вони нараховані.</a:t>
            </a:r>
          </a:p>
          <a:p>
            <a:pPr algn="l" defTabSz="914400">
              <a:spcBef>
                <a:spcPct val="0"/>
              </a:spcBef>
              <a:buClrTx/>
              <a:buSzTx/>
            </a:pPr>
            <a:r>
              <a:rPr lang="uk-UA" altLang="uk-UA" sz="1300" smtClean="0">
                <a:solidFill>
                  <a:srgbClr val="7F7F7F"/>
                </a:solidFill>
              </a:rPr>
              <a:t/>
            </a:r>
            <a:br>
              <a:rPr lang="uk-UA" altLang="uk-UA" sz="1300" smtClean="0">
                <a:solidFill>
                  <a:srgbClr val="7F7F7F"/>
                </a:solidFill>
              </a:rPr>
            </a:br>
            <a:r>
              <a:rPr lang="uk-UA" altLang="uk-UA" sz="1300" smtClean="0">
                <a:solidFill>
                  <a:srgbClr val="7F7F7F"/>
                </a:solidFill>
              </a:rPr>
              <a:t>Згідно ч. 2 ст. 7 Закону № 2464 особливий порядок нарахування ЄСВ передбачено для:</a:t>
            </a:r>
          </a:p>
          <a:p>
            <a:pPr algn="l" defTabSz="914400">
              <a:spcBef>
                <a:spcPct val="0"/>
              </a:spcBef>
              <a:buClrTx/>
              <a:buSzTx/>
            </a:pPr>
            <a:r>
              <a:rPr lang="uk-UA" altLang="uk-UA" sz="1300" smtClean="0">
                <a:solidFill>
                  <a:srgbClr val="7F7F7F"/>
                </a:solidFill>
              </a:rPr>
              <a:t>1) осіб, які отримують зарплату (дохід) за виконані роботи (надані послуги), строк виконання яких перевищує календарний місяць (а саме: осіб, які працюють у сільському господарстві; осіб, зайнятих на сезонних роботах; осіб, які виконують роботи (надають послуги) за цивільно-правовими договорами;  творчих працівників (архітекторів, художників, артистів, музикантів, композиторів, критиків, мистецтвознавців, письменників, кінематографістів) тощо);</a:t>
            </a:r>
          </a:p>
          <a:p>
            <a:pPr algn="l" defTabSz="914400">
              <a:spcBef>
                <a:spcPct val="0"/>
              </a:spcBef>
              <a:buClrTx/>
              <a:buSzTx/>
            </a:pPr>
            <a:r>
              <a:rPr lang="uk-UA" altLang="uk-UA" sz="1300" smtClean="0">
                <a:solidFill>
                  <a:srgbClr val="7F7F7F"/>
                </a:solidFill>
              </a:rPr>
              <a:t>2) осіб, яким після звільнення нараховано зарплату (дохід) за відпрацьований час або за рішенням суду — середню зарплату за вимушений прогул.</a:t>
            </a:r>
          </a:p>
          <a:p>
            <a:pPr algn="l" defTabSz="914400">
              <a:spcBef>
                <a:spcPct val="0"/>
              </a:spcBef>
              <a:buClrTx/>
              <a:buSzTx/>
            </a:pPr>
            <a:r>
              <a:rPr lang="uk-UA" altLang="uk-UA" sz="1300" smtClean="0">
                <a:solidFill>
                  <a:srgbClr val="7F7F7F"/>
                </a:solidFill>
              </a:rPr>
              <a:t>В таких випадках під час нарахування ЄСВ для порівняння з максимальною величиною бази нарахування ЄСВ, заробітну плату ділять на кількість місяців, за які вона нарахована.</a:t>
            </a:r>
            <a:endParaRPr lang="uk-UA" sz="1300" smtClean="0">
              <a:solidFill>
                <a:srgbClr val="7F7F7F"/>
              </a:solidFill>
            </a:endParaRPr>
          </a:p>
        </p:txBody>
      </p:sp>
      <p:sp>
        <p:nvSpPr>
          <p:cNvPr id="20483" name="Rectangle 1"/>
          <p:cNvSpPr>
            <a:spLocks noChangeArrowheads="1"/>
          </p:cNvSpPr>
          <p:nvPr/>
        </p:nvSpPr>
        <p:spPr bwMode="auto">
          <a:xfrm flipV="1">
            <a:off x="10031413" y="3159125"/>
            <a:ext cx="34242375" cy="400050"/>
          </a:xfrm>
          <a:prstGeom prst="rect">
            <a:avLst/>
          </a:prstGeom>
          <a:noFill/>
          <a:ln w="9525">
            <a:noFill/>
            <a:miter lim="800000"/>
            <a:headEnd/>
            <a:tailEnd/>
          </a:ln>
        </p:spPr>
        <p:txBody>
          <a:bodyPr anchor="ctr">
            <a:spAutoFit/>
          </a:bodyPr>
          <a:lstStyle/>
          <a:p>
            <a:pPr defTabSz="914400" eaLnBrk="0" hangingPunct="0"/>
            <a:r>
              <a:rPr lang="uk-UA" altLang="uk-UA" sz="800">
                <a:solidFill>
                  <a:srgbClr val="000000"/>
                </a:solidFill>
              </a:rPr>
              <a:t>Максимальна величина бази нарахування ЄСВ</a:t>
            </a:r>
            <a:endParaRPr lang="uk-UA" altLang="uk-UA" sz="800"/>
          </a:p>
          <a:p>
            <a:pPr defTabSz="914400" eaLnBrk="0" hangingPunct="0"/>
            <a:r>
              <a:rPr lang="uk-UA" altLang="uk-UA" sz="1200">
                <a:solidFill>
                  <a:srgbClr val="000000"/>
                </a:solidFill>
              </a:rPr>
              <a:t>.</a:t>
            </a:r>
            <a:endParaRPr lang="uk-UA" altLang="uk-UA"/>
          </a:p>
        </p:txBody>
      </p:sp>
      <p:pic>
        <p:nvPicPr>
          <p:cNvPr id="20484" name="Picture 2" descr="https://www.buhoblik.org.ua/images/primeri-24.png">
            <a:hlinkClick r:id="rId2"/>
          </p:cNvPr>
          <p:cNvPicPr>
            <a:picLocks noChangeAspect="1" noChangeArrowheads="1"/>
          </p:cNvPicPr>
          <p:nvPr/>
        </p:nvPicPr>
        <p:blipFill>
          <a:blip r:embed="rId3"/>
          <a:srcRect/>
          <a:stretch>
            <a:fillRect/>
          </a:stretch>
        </p:blipFill>
        <p:spPr bwMode="auto">
          <a:xfrm>
            <a:off x="51482625" y="-60325"/>
            <a:ext cx="228600" cy="228600"/>
          </a:xfrm>
          <a:prstGeom prst="rect">
            <a:avLst/>
          </a:prstGeom>
          <a:noFill/>
          <a:ln w="9525">
            <a:noFill/>
            <a:miter lim="800000"/>
            <a:headEnd/>
            <a:tailEnd/>
          </a:ln>
        </p:spPr>
      </p:pic>
      <p:pic>
        <p:nvPicPr>
          <p:cNvPr id="20485" name="Picture 3" descr="https://www.buhoblik.org.ua/images/primeri-24.png">
            <a:hlinkClick r:id="rId4"/>
          </p:cNvPr>
          <p:cNvPicPr>
            <a:picLocks noChangeAspect="1" noChangeArrowheads="1"/>
          </p:cNvPicPr>
          <p:nvPr/>
        </p:nvPicPr>
        <p:blipFill>
          <a:blip r:embed="rId3"/>
          <a:srcRect/>
          <a:stretch>
            <a:fillRect/>
          </a:stretch>
        </p:blipFill>
        <p:spPr bwMode="auto">
          <a:xfrm>
            <a:off x="61069538" y="-60325"/>
            <a:ext cx="228600" cy="228600"/>
          </a:xfrm>
          <a:prstGeom prst="rect">
            <a:avLst/>
          </a:prstGeom>
          <a:noFill/>
          <a:ln w="9525">
            <a:noFill/>
            <a:miter lim="800000"/>
            <a:headEnd/>
            <a:tailEnd/>
          </a:ln>
        </p:spPr>
      </p:pic>
      <p:pic>
        <p:nvPicPr>
          <p:cNvPr id="20486" name="Picture 4" descr="https://www.buhoblik.org.ua/images/primeri-24.png">
            <a:hlinkClick r:id="rId5"/>
          </p:cNvPr>
          <p:cNvPicPr>
            <a:picLocks noChangeAspect="1" noChangeArrowheads="1"/>
          </p:cNvPicPr>
          <p:nvPr/>
        </p:nvPicPr>
        <p:blipFill>
          <a:blip r:embed="rId3"/>
          <a:srcRect/>
          <a:stretch>
            <a:fillRect/>
          </a:stretch>
        </p:blipFill>
        <p:spPr bwMode="auto">
          <a:xfrm>
            <a:off x="63249175" y="-60325"/>
            <a:ext cx="228600" cy="22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a:xfrm>
            <a:off x="895350" y="401638"/>
            <a:ext cx="8596313" cy="504825"/>
          </a:xfrm>
        </p:spPr>
        <p:txBody>
          <a:bodyPr/>
          <a:lstStyle/>
          <a:p>
            <a:pPr algn="ctr"/>
            <a:r>
              <a:rPr lang="uk-UA" sz="2000" b="1" smtClean="0"/>
              <a:t>Відповідальність за несвоєчасну сплату єдиного внеску</a:t>
            </a:r>
          </a:p>
        </p:txBody>
      </p:sp>
      <p:sp>
        <p:nvSpPr>
          <p:cNvPr id="22530" name="Rectangle 3"/>
          <p:cNvSpPr>
            <a:spLocks noGrp="1"/>
          </p:cNvSpPr>
          <p:nvPr>
            <p:ph type="body" idx="4294967295"/>
          </p:nvPr>
        </p:nvSpPr>
        <p:spPr>
          <a:xfrm>
            <a:off x="1058863" y="941388"/>
            <a:ext cx="9194800" cy="5916612"/>
          </a:xfrm>
        </p:spPr>
        <p:txBody>
          <a:bodyPr/>
          <a:lstStyle/>
          <a:p>
            <a:pPr>
              <a:buFont typeface="Wingdings 3" pitchFamily="18" charset="2"/>
              <a:buNone/>
            </a:pPr>
            <a:r>
              <a:rPr lang="uk-UA" smtClean="0"/>
              <a:t>Наголошуємо про необхідність термінового погашення заборгованості щодо сплати єдиного внеску на загальнообов’язкове державне соціальне страхування (ЄСВ).</a:t>
            </a:r>
          </a:p>
          <a:p>
            <a:pPr>
              <a:buFont typeface="Wingdings 3" pitchFamily="18" charset="2"/>
              <a:buNone/>
            </a:pPr>
            <a:r>
              <a:rPr lang="uk-UA" smtClean="0"/>
              <a:t>З 01серпня 2023 року набув чинності Закон України “Про внесення змін до Податкового кодексу України та інших законів України щодо особливостей оподаткування у період дії воєнного стану” від 30 червня 2023 року №3219-</a:t>
            </a:r>
            <a:r>
              <a:rPr lang="en-US" smtClean="0"/>
              <a:t>IX</a:t>
            </a:r>
            <a:r>
              <a:rPr lang="uk-UA" smtClean="0"/>
              <a:t>.</a:t>
            </a:r>
          </a:p>
          <a:p>
            <a:pPr>
              <a:buFont typeface="Wingdings 3" pitchFamily="18" charset="2"/>
              <a:buNone/>
            </a:pPr>
            <a:r>
              <a:rPr lang="uk-UA" smtClean="0"/>
              <a:t>Передбачена відповідальність за несвоєчасну сплату єдиного внеску — штрафні санкції, пеня:</a:t>
            </a:r>
          </a:p>
          <a:p>
            <a:r>
              <a:rPr lang="uk-UA" smtClean="0"/>
              <a:t>— на суму недоїмки нараховується пеня з розрахунку </a:t>
            </a:r>
            <a:r>
              <a:rPr lang="uk-UA" sz="1600" b="1" smtClean="0">
                <a:solidFill>
                  <a:schemeClr val="accent1"/>
                </a:solidFill>
              </a:rPr>
              <a:t>0,1 % суми недоплати</a:t>
            </a:r>
            <a:r>
              <a:rPr lang="uk-UA" smtClean="0"/>
              <a:t> за кожний день прострочення платежу;</a:t>
            </a:r>
          </a:p>
          <a:p>
            <a:r>
              <a:rPr lang="uk-UA" smtClean="0"/>
              <a:t>— за несплату (неперерахування) або несвоєчасну сплату (несвоєчасне перерахування) єдиного внеску накладається штраф у розмірі </a:t>
            </a:r>
            <a:r>
              <a:rPr lang="uk-UA" sz="1600" b="1" smtClean="0">
                <a:solidFill>
                  <a:schemeClr val="accent1"/>
                </a:solidFill>
              </a:rPr>
              <a:t>20 %</a:t>
            </a:r>
            <a:r>
              <a:rPr lang="uk-UA" smtClean="0"/>
              <a:t> своєчасно не сплачених сум.</a:t>
            </a:r>
          </a:p>
          <a:p>
            <a:pPr>
              <a:buFont typeface="Wingdings 3" pitchFamily="18" charset="2"/>
              <a:buNone/>
            </a:pPr>
            <a:endParaRPr lang="uk-UA" smtClean="0"/>
          </a:p>
          <a:p>
            <a:pPr>
              <a:buFont typeface="Wingdings 3" pitchFamily="18" charset="2"/>
              <a:buNone/>
            </a:pPr>
            <a:r>
              <a:rPr lang="uk-UA" smtClean="0"/>
              <a:t>Строк давності для нарахування, застосування та стягнення сум недоїмки, штрафів та нарахованої пені з єдиного внеску не застосовується. Розстрочення та відстрочення сум заборгованості із ЄСВ не передбачена, а також така заборгованість не підлягає списанню.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ctrTitle"/>
          </p:nvPr>
        </p:nvSpPr>
        <p:spPr>
          <a:xfrm>
            <a:off x="542925" y="225425"/>
            <a:ext cx="9594850" cy="568325"/>
          </a:xfrm>
        </p:spPr>
        <p:txBody>
          <a:bodyPr/>
          <a:lstStyle/>
          <a:p>
            <a:pPr algn="ctr" eaLnBrk="1" hangingPunct="1"/>
            <a:r>
              <a:rPr lang="uk-UA" sz="2000" b="1" smtClean="0"/>
              <a:t>Механізм виправлення помилок у додатку 1 (далі - Д1)</a:t>
            </a:r>
            <a:r>
              <a:rPr lang="uk-UA" sz="4000" smtClean="0"/>
              <a:t> </a:t>
            </a:r>
            <a:endParaRPr lang="uk-UA" sz="3000" b="1" smtClean="0"/>
          </a:p>
        </p:txBody>
      </p:sp>
      <p:sp>
        <p:nvSpPr>
          <p:cNvPr id="23554" name="Подзаголовок 2"/>
          <p:cNvSpPr>
            <a:spLocks noGrp="1"/>
          </p:cNvSpPr>
          <p:nvPr>
            <p:ph type="subTitle" idx="1"/>
          </p:nvPr>
        </p:nvSpPr>
        <p:spPr>
          <a:xfrm>
            <a:off x="879475" y="744538"/>
            <a:ext cx="10556875" cy="5597525"/>
          </a:xfrm>
        </p:spPr>
        <p:txBody>
          <a:bodyPr/>
          <a:lstStyle/>
          <a:p>
            <a:pPr algn="l">
              <a:lnSpc>
                <a:spcPct val="80000"/>
              </a:lnSpc>
            </a:pPr>
            <a:r>
              <a:rPr lang="uk-UA" sz="1000" smtClean="0">
                <a:solidFill>
                  <a:srgbClr val="404040"/>
                </a:solidFill>
              </a:rPr>
              <a:t>Після спливу граничного строку умовно помилки в Д1  можна розділити на сумові, тобто помилки в базі та сумах ЄСВ, та несумові помилки, тобто помилки в інших реквізитах Д1. Водночас при виправленні несумових помилок потрібно враховувати мету коригування. Саме від виду помилки та мети коригування залежить принцип коригування поданого Д1:</a:t>
            </a:r>
          </a:p>
          <a:p>
            <a:pPr algn="ctr">
              <a:lnSpc>
                <a:spcPct val="80000"/>
              </a:lnSpc>
            </a:pPr>
            <a:r>
              <a:rPr lang="uk-UA" sz="1000" b="1" smtClean="0">
                <a:solidFill>
                  <a:srgbClr val="404040"/>
                </a:solidFill>
              </a:rPr>
              <a:t>Ознака «0, 1».</a:t>
            </a:r>
            <a:r>
              <a:rPr lang="uk-UA" sz="1000" smtClean="0">
                <a:solidFill>
                  <a:srgbClr val="404040"/>
                </a:solidFill>
              </a:rPr>
              <a:t> </a:t>
            </a:r>
            <a:r>
              <a:rPr lang="uk-UA" sz="1000" b="1" smtClean="0">
                <a:solidFill>
                  <a:srgbClr val="404040"/>
                </a:solidFill>
              </a:rPr>
              <a:t>Виправлення несумової помилки:</a:t>
            </a:r>
            <a:endParaRPr lang="uk-UA" sz="1000" smtClean="0">
              <a:solidFill>
                <a:srgbClr val="404040"/>
              </a:solidFill>
            </a:endParaRPr>
          </a:p>
          <a:p>
            <a:pPr algn="l">
              <a:lnSpc>
                <a:spcPct val="80000"/>
              </a:lnSpc>
            </a:pPr>
            <a:r>
              <a:rPr lang="uk-UA" sz="1000" smtClean="0">
                <a:solidFill>
                  <a:srgbClr val="404040"/>
                </a:solidFill>
              </a:rPr>
              <a:t>необхідно сформувати та подати Податковий розрахунок з типом «Уточнюючий» за той податковий період, в якому виявлено помилку, та Д1 до нього;</a:t>
            </a:r>
          </a:p>
          <a:p>
            <a:pPr algn="l">
              <a:lnSpc>
                <a:spcPct val="80000"/>
              </a:lnSpc>
            </a:pPr>
            <a:r>
              <a:rPr lang="uk-UA" sz="1000" smtClean="0">
                <a:solidFill>
                  <a:srgbClr val="404040"/>
                </a:solidFill>
              </a:rPr>
              <a:t>у Д1 потрібно повторити помилковий рядок та в графі 25 «Ознака (0, 1)» проставити ознаку </a:t>
            </a:r>
            <a:r>
              <a:rPr lang="uk-UA" sz="1400" smtClean="0">
                <a:solidFill>
                  <a:schemeClr val="accent1"/>
                </a:solidFill>
              </a:rPr>
              <a:t>«1» - рядок на вилучення</a:t>
            </a:r>
            <a:r>
              <a:rPr lang="uk-UA" sz="1000" smtClean="0">
                <a:solidFill>
                  <a:srgbClr val="404040"/>
                </a:solidFill>
              </a:rPr>
              <a:t>;</a:t>
            </a:r>
          </a:p>
          <a:p>
            <a:pPr algn="l">
              <a:lnSpc>
                <a:spcPct val="80000"/>
              </a:lnSpc>
            </a:pPr>
            <a:r>
              <a:rPr lang="uk-UA" sz="1000" smtClean="0">
                <a:solidFill>
                  <a:srgbClr val="404040"/>
                </a:solidFill>
              </a:rPr>
              <a:t>сформувати ще один рядок з правильною інформацією та в графі 25 проставити ознаку </a:t>
            </a:r>
            <a:r>
              <a:rPr lang="uk-UA" sz="1400" smtClean="0">
                <a:solidFill>
                  <a:schemeClr val="accent1"/>
                </a:solidFill>
              </a:rPr>
              <a:t>«0» - рядок на додавання</a:t>
            </a:r>
            <a:r>
              <a:rPr lang="uk-UA" sz="1000" smtClean="0">
                <a:solidFill>
                  <a:srgbClr val="404040"/>
                </a:solidFill>
              </a:rPr>
              <a:t>.</a:t>
            </a:r>
          </a:p>
          <a:p>
            <a:pPr algn="l">
              <a:lnSpc>
                <a:spcPct val="80000"/>
              </a:lnSpc>
            </a:pPr>
            <a:r>
              <a:rPr lang="uk-UA" sz="1000" smtClean="0">
                <a:solidFill>
                  <a:srgbClr val="404040"/>
                </a:solidFill>
              </a:rPr>
              <a:t>Тобто провести заміну помилкового рядка на правильний.</a:t>
            </a:r>
            <a:endParaRPr lang="uk-UA" sz="1000" b="1" smtClean="0">
              <a:solidFill>
                <a:srgbClr val="404040"/>
              </a:solidFill>
            </a:endParaRPr>
          </a:p>
          <a:p>
            <a:pPr algn="ctr">
              <a:lnSpc>
                <a:spcPct val="80000"/>
              </a:lnSpc>
            </a:pPr>
            <a:r>
              <a:rPr lang="uk-UA" sz="1000" b="1" smtClean="0">
                <a:solidFill>
                  <a:srgbClr val="404040"/>
                </a:solidFill>
              </a:rPr>
              <a:t>КТН «2, 3».</a:t>
            </a:r>
            <a:r>
              <a:rPr lang="uk-UA" sz="1000" smtClean="0">
                <a:solidFill>
                  <a:srgbClr val="404040"/>
                </a:solidFill>
              </a:rPr>
              <a:t> </a:t>
            </a:r>
            <a:r>
              <a:rPr lang="uk-UA" sz="1000" b="1" smtClean="0">
                <a:solidFill>
                  <a:srgbClr val="404040"/>
                </a:solidFill>
              </a:rPr>
              <a:t>Виправлення сумової помилки</a:t>
            </a:r>
            <a:endParaRPr lang="uk-UA" sz="1000" smtClean="0">
              <a:solidFill>
                <a:srgbClr val="404040"/>
              </a:solidFill>
            </a:endParaRPr>
          </a:p>
          <a:p>
            <a:pPr algn="l">
              <a:lnSpc>
                <a:spcPct val="80000"/>
              </a:lnSpc>
            </a:pPr>
            <a:r>
              <a:rPr lang="uk-UA" sz="1000" smtClean="0">
                <a:solidFill>
                  <a:srgbClr val="404040"/>
                </a:solidFill>
              </a:rPr>
              <a:t>За допомогою КТН «2, 3» можна виправити будь-яку сумову помилку в Д1, а також додати/видалити рядки без сумових показників, які були пропущені/зайво зазначені в раніше поданому Д1. Причому виправити такі помилки можна:</a:t>
            </a:r>
          </a:p>
          <a:p>
            <a:pPr algn="l">
              <a:lnSpc>
                <a:spcPct val="80000"/>
              </a:lnSpc>
            </a:pPr>
            <a:r>
              <a:rPr lang="uk-UA" sz="1000" smtClean="0">
                <a:solidFill>
                  <a:srgbClr val="404040"/>
                </a:solidFill>
              </a:rPr>
              <a:t>- за допомогою Податкового розрахунку </a:t>
            </a:r>
            <a:r>
              <a:rPr lang="uk-UA" sz="1400" smtClean="0">
                <a:solidFill>
                  <a:schemeClr val="accent1"/>
                </a:solidFill>
              </a:rPr>
              <a:t>з типом «Уточнюючий»,</a:t>
            </a:r>
            <a:r>
              <a:rPr lang="uk-UA" sz="1000" smtClean="0">
                <a:solidFill>
                  <a:srgbClr val="404040"/>
                </a:solidFill>
              </a:rPr>
              <a:t> сформованого за той звітний період, в якому допущено помилку (Він міститиме безпосередньо сам Розрахунок та додаток Д1 до нього з коригуючими рядками);</a:t>
            </a:r>
          </a:p>
          <a:p>
            <a:pPr algn="l">
              <a:lnSpc>
                <a:spcPct val="80000"/>
              </a:lnSpc>
            </a:pPr>
            <a:r>
              <a:rPr lang="uk-UA" sz="1000" smtClean="0">
                <a:solidFill>
                  <a:srgbClr val="404040"/>
                </a:solidFill>
              </a:rPr>
              <a:t>у складі Розрахунку за поточний квартал </a:t>
            </a:r>
            <a:r>
              <a:rPr lang="uk-UA" sz="1400" smtClean="0">
                <a:solidFill>
                  <a:schemeClr val="accent1"/>
                </a:solidFill>
              </a:rPr>
              <a:t>з типом «Звітний» (</a:t>
            </a:r>
            <a:r>
              <a:rPr lang="uk-UA" sz="1000" smtClean="0">
                <a:solidFill>
                  <a:srgbClr val="404040"/>
                </a:solidFill>
              </a:rPr>
              <a:t>Додавши до основного масиву інформації коригуючі рядки).</a:t>
            </a:r>
          </a:p>
          <a:p>
            <a:pPr algn="l">
              <a:lnSpc>
                <a:spcPct val="80000"/>
              </a:lnSpc>
            </a:pPr>
            <a:r>
              <a:rPr lang="uk-UA" sz="1000" smtClean="0">
                <a:solidFill>
                  <a:srgbClr val="404040"/>
                </a:solidFill>
              </a:rPr>
              <a:t>Незалежно від обраного варіанту, порядок виправлення буде однаковим:</a:t>
            </a:r>
          </a:p>
          <a:p>
            <a:pPr algn="l">
              <a:lnSpc>
                <a:spcPct val="80000"/>
              </a:lnSpc>
            </a:pPr>
            <a:r>
              <a:rPr lang="uk-UA" sz="1000" smtClean="0">
                <a:solidFill>
                  <a:srgbClr val="404040"/>
                </a:solidFill>
              </a:rPr>
              <a:t>У Д1 варто сформувати рядок на працівника, щодо якого допущено помилку, зазначаючи серед іншого у графі 10 - місяць і рік, за який вона виправляється, а в графі 09:</a:t>
            </a:r>
          </a:p>
          <a:p>
            <a:pPr algn="l">
              <a:lnSpc>
                <a:spcPct val="80000"/>
              </a:lnSpc>
            </a:pPr>
            <a:r>
              <a:rPr lang="uk-UA" sz="1400" smtClean="0">
                <a:solidFill>
                  <a:schemeClr val="accent1"/>
                </a:solidFill>
              </a:rPr>
              <a:t>КТН «2»,</a:t>
            </a:r>
            <a:r>
              <a:rPr lang="uk-UA" sz="1000" smtClean="0">
                <a:solidFill>
                  <a:srgbClr val="404040"/>
                </a:solidFill>
              </a:rPr>
              <a:t> якщо </a:t>
            </a:r>
            <a:r>
              <a:rPr lang="uk-UA" sz="1400" smtClean="0">
                <a:solidFill>
                  <a:schemeClr val="accent1"/>
                </a:solidFill>
              </a:rPr>
              <a:t>донараховується</a:t>
            </a:r>
            <a:r>
              <a:rPr lang="uk-UA" sz="1000" smtClean="0">
                <a:solidFill>
                  <a:srgbClr val="404040"/>
                </a:solidFill>
              </a:rPr>
              <a:t> база та/або ЄСВ чи потрібно додати рядок, який не було зазначено в поданому Д1;</a:t>
            </a:r>
          </a:p>
          <a:p>
            <a:pPr algn="l">
              <a:lnSpc>
                <a:spcPct val="80000"/>
              </a:lnSpc>
            </a:pPr>
            <a:r>
              <a:rPr lang="uk-UA" sz="1400" smtClean="0">
                <a:solidFill>
                  <a:schemeClr val="accent1"/>
                </a:solidFill>
              </a:rPr>
              <a:t>КТН «3»,</a:t>
            </a:r>
            <a:r>
              <a:rPr lang="uk-UA" sz="1000" smtClean="0">
                <a:solidFill>
                  <a:srgbClr val="404040"/>
                </a:solidFill>
              </a:rPr>
              <a:t> якщо </a:t>
            </a:r>
            <a:r>
              <a:rPr lang="uk-UA" sz="1400" smtClean="0">
                <a:solidFill>
                  <a:schemeClr val="accent1"/>
                </a:solidFill>
              </a:rPr>
              <a:t>зменшується</a:t>
            </a:r>
            <a:r>
              <a:rPr lang="uk-UA" sz="1000" smtClean="0">
                <a:solidFill>
                  <a:srgbClr val="404040"/>
                </a:solidFill>
              </a:rPr>
              <a:t> база та/або ЄСВ або потрібно видалити зайвий рядок з раніше поданого Д1.</a:t>
            </a:r>
          </a:p>
          <a:p>
            <a:pPr algn="l">
              <a:lnSpc>
                <a:spcPct val="80000"/>
              </a:lnSpc>
            </a:pPr>
            <a:r>
              <a:rPr lang="uk-UA" sz="1000" smtClean="0">
                <a:solidFill>
                  <a:srgbClr val="404040"/>
                </a:solidFill>
              </a:rPr>
              <a:t>Важливо, що при зменшенні бази/суми ЄСВ показники в графах 16 - 20 зазначаються без знака «мінус». КТН «3» говорить про те, що слід зменшити базу та/або ЄСВ в раніше поданому Д1.</a:t>
            </a:r>
          </a:p>
          <a:p>
            <a:pPr algn="l">
              <a:lnSpc>
                <a:spcPct val="80000"/>
              </a:lnSpc>
            </a:pPr>
            <a:r>
              <a:rPr lang="uk-UA" sz="1000" smtClean="0">
                <a:solidFill>
                  <a:srgbClr val="404040"/>
                </a:solidFill>
              </a:rPr>
              <a:t>Інші графи заповнюються в загальному порядку.</a:t>
            </a:r>
          </a:p>
          <a:p>
            <a:pPr algn="l">
              <a:lnSpc>
                <a:spcPct val="80000"/>
              </a:lnSpc>
            </a:pPr>
            <a:r>
              <a:rPr lang="uk-UA" sz="1000" smtClean="0">
                <a:solidFill>
                  <a:srgbClr val="404040"/>
                </a:solidFill>
              </a:rPr>
              <a:t>З коригуючого Д1 сумові показники необхідно перенести до розд. І Податкового розрахунку, а саме:</a:t>
            </a:r>
          </a:p>
          <a:p>
            <a:pPr algn="l">
              <a:lnSpc>
                <a:spcPct val="80000"/>
              </a:lnSpc>
            </a:pPr>
            <a:r>
              <a:rPr lang="uk-UA" sz="1000" smtClean="0">
                <a:solidFill>
                  <a:srgbClr val="404040"/>
                </a:solidFill>
              </a:rPr>
              <a:t>до граф 4 (4.1 - 4.4.3) - якщо збільшили суму нарахувань з ЄСВ;</a:t>
            </a:r>
          </a:p>
          <a:p>
            <a:pPr algn="l">
              <a:lnSpc>
                <a:spcPct val="80000"/>
              </a:lnSpc>
            </a:pPr>
            <a:r>
              <a:rPr lang="uk-UA" sz="1000" smtClean="0">
                <a:solidFill>
                  <a:srgbClr val="404040"/>
                </a:solidFill>
              </a:rPr>
              <a:t>до граф 6 (6.1 - 6.4.3) - якщо зменшили.</a:t>
            </a:r>
          </a:p>
          <a:p>
            <a:pPr algn="l">
              <a:lnSpc>
                <a:spcPct val="80000"/>
              </a:lnSpc>
            </a:pPr>
            <a:r>
              <a:rPr lang="uk-UA" sz="1000" smtClean="0">
                <a:solidFill>
                  <a:srgbClr val="404040"/>
                </a:solidFill>
              </a:rPr>
              <a:t>Якщо після закінчення періоду для звітування за відповідний квартал необхідно одночасно виправити сумові та несумові помилки, допущені в рядку, сформованому на застраховану особу, то спочатку формується та подається Податковий розрахунок з типом «Уточнюючий», в якому виправляються несумові помилки. Потім проводиться виправлення сумової помилки.</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raClrScheme>
      <a:clrScheme name="Аспект 1">
        <a:dk1>
          <a:srgbClr val="000000"/>
        </a:dk1>
        <a:lt1>
          <a:srgbClr val="FFFFFF"/>
        </a:lt1>
        <a:dk2>
          <a:srgbClr val="2C3C43"/>
        </a:dk2>
        <a:lt2>
          <a:srgbClr val="EBEBEB"/>
        </a:lt2>
        <a:accent1>
          <a:srgbClr val="90C226"/>
        </a:accent1>
        <a:accent2>
          <a:srgbClr val="54A021"/>
        </a:accent2>
        <a:accent3>
          <a:srgbClr val="FFFFFF"/>
        </a:accent3>
        <a:accent4>
          <a:srgbClr val="000000"/>
        </a:accent4>
        <a:accent5>
          <a:srgbClr val="C6DDAC"/>
        </a:accent5>
        <a:accent6>
          <a:srgbClr val="4B911D"/>
        </a:accent6>
        <a:hlink>
          <a:srgbClr val="99CA3C"/>
        </a:hlink>
        <a:folHlink>
          <a:srgbClr val="B9D181"/>
        </a:folHlink>
      </a:clrScheme>
      <a:clrMap bg1="lt1" tx1="dk1" bg2="lt2" tx2="dk2" accent1="accent1" accent2="accent2" accent3="accent3" accent4="accent4" accent5="accent5" accent6="accent6" hlink="hlink" folHlink="folHlink"/>
    </a:extraClrScheme>
    <a:extraClrScheme>
      <a:clrScheme name="Аспект 2">
        <a:dk1>
          <a:srgbClr val="000000"/>
        </a:dk1>
        <a:lt1>
          <a:srgbClr val="FFFFFF"/>
        </a:lt1>
        <a:dk2>
          <a:srgbClr val="2C3C43"/>
        </a:dk2>
        <a:lt2>
          <a:srgbClr val="EBEBEB"/>
        </a:lt2>
        <a:accent1>
          <a:srgbClr val="96C7F4"/>
        </a:accent1>
        <a:accent2>
          <a:srgbClr val="25A9EB"/>
        </a:accent2>
        <a:accent3>
          <a:srgbClr val="FFFFFF"/>
        </a:accent3>
        <a:accent4>
          <a:srgbClr val="000000"/>
        </a:accent4>
        <a:accent5>
          <a:srgbClr val="C9E0F8"/>
        </a:accent5>
        <a:accent6>
          <a:srgbClr val="2099D5"/>
        </a:accent6>
        <a:hlink>
          <a:srgbClr val="72D6FA"/>
        </a:hlink>
        <a:folHlink>
          <a:srgbClr val="B8E0FE"/>
        </a:folHlink>
      </a:clrScheme>
      <a:clrMap bg1="lt1" tx1="dk1" bg2="lt2" tx2="dk2" accent1="accent1" accent2="accent2" accent3="accent3" accent4="accent4" accent5="accent5" accent6="accent6" hlink="hlink" folHlink="folHlink"/>
    </a:extraClrScheme>
    <a:extraClrScheme>
      <a:clrScheme name="Аспект 3">
        <a:dk1>
          <a:srgbClr val="000000"/>
        </a:dk1>
        <a:lt1>
          <a:srgbClr val="FFFFFF"/>
        </a:lt1>
        <a:dk2>
          <a:srgbClr val="2C3C43"/>
        </a:dk2>
        <a:lt2>
          <a:srgbClr val="EBEBEB"/>
        </a:lt2>
        <a:accent1>
          <a:srgbClr val="3D98EB"/>
        </a:accent1>
        <a:accent2>
          <a:srgbClr val="25A9EB"/>
        </a:accent2>
        <a:accent3>
          <a:srgbClr val="FFFFFF"/>
        </a:accent3>
        <a:accent4>
          <a:srgbClr val="000000"/>
        </a:accent4>
        <a:accent5>
          <a:srgbClr val="AFCAF3"/>
        </a:accent5>
        <a:accent6>
          <a:srgbClr val="2099D5"/>
        </a:accent6>
        <a:hlink>
          <a:srgbClr val="72D6FA"/>
        </a:hlink>
        <a:folHlink>
          <a:srgbClr val="B8E0FE"/>
        </a:folHlink>
      </a:clrScheme>
      <a:clrMap bg1="lt1" tx1="dk1" bg2="lt2" tx2="dk2" accent1="accent1" accent2="accent2" accent3="accent3" accent4="accent4" accent5="accent5" accent6="accent6" hlink="hlink" folHlink="folHlink"/>
    </a:extraClrScheme>
    <a:extraClrScheme>
      <a:clrScheme name="Аспект 4">
        <a:dk1>
          <a:srgbClr val="000000"/>
        </a:dk1>
        <a:lt1>
          <a:srgbClr val="FFFFFF"/>
        </a:lt1>
        <a:dk2>
          <a:srgbClr val="2C3C43"/>
        </a:dk2>
        <a:lt2>
          <a:srgbClr val="EBEBEB"/>
        </a:lt2>
        <a:accent1>
          <a:srgbClr val="1264AE"/>
        </a:accent1>
        <a:accent2>
          <a:srgbClr val="25A9EB"/>
        </a:accent2>
        <a:accent3>
          <a:srgbClr val="FFFFFF"/>
        </a:accent3>
        <a:accent4>
          <a:srgbClr val="000000"/>
        </a:accent4>
        <a:accent5>
          <a:srgbClr val="AAB8D3"/>
        </a:accent5>
        <a:accent6>
          <a:srgbClr val="2099D5"/>
        </a:accent6>
        <a:hlink>
          <a:srgbClr val="72D6FA"/>
        </a:hlink>
        <a:folHlink>
          <a:srgbClr val="B8E0FE"/>
        </a:folHlink>
      </a:clrScheme>
      <a:clrMap bg1="lt1" tx1="dk1" bg2="lt2" tx2="dk2" accent1="accent1" accent2="accent2" accent3="accent3" accent4="accent4" accent5="accent5" accent6="accent6" hlink="hlink" folHlink="folHlink"/>
    </a:extraClrScheme>
    <a:extraClrScheme>
      <a:clrScheme name="Аспект 5">
        <a:dk1>
          <a:srgbClr val="000000"/>
        </a:dk1>
        <a:lt1>
          <a:srgbClr val="FFFFFF"/>
        </a:lt1>
        <a:dk2>
          <a:srgbClr val="2C3C43"/>
        </a:dk2>
        <a:lt2>
          <a:srgbClr val="EBEBEB"/>
        </a:lt2>
        <a:accent1>
          <a:srgbClr val="4C53E2"/>
        </a:accent1>
        <a:accent2>
          <a:srgbClr val="25A9EB"/>
        </a:accent2>
        <a:accent3>
          <a:srgbClr val="FFFFFF"/>
        </a:accent3>
        <a:accent4>
          <a:srgbClr val="000000"/>
        </a:accent4>
        <a:accent5>
          <a:srgbClr val="B2B3EE"/>
        </a:accent5>
        <a:accent6>
          <a:srgbClr val="2099D5"/>
        </a:accent6>
        <a:hlink>
          <a:srgbClr val="72D6FA"/>
        </a:hlink>
        <a:folHlink>
          <a:srgbClr val="B8E0F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Аспект 5">
    <a:dk1>
      <a:srgbClr val="000000"/>
    </a:dk1>
    <a:lt1>
      <a:srgbClr val="FFFFFF"/>
    </a:lt1>
    <a:dk2>
      <a:srgbClr val="2C3C43"/>
    </a:dk2>
    <a:lt2>
      <a:srgbClr val="EBEBEB"/>
    </a:lt2>
    <a:accent1>
      <a:srgbClr val="4C53E2"/>
    </a:accent1>
    <a:accent2>
      <a:srgbClr val="25A9EB"/>
    </a:accent2>
    <a:accent3>
      <a:srgbClr val="FFFFFF"/>
    </a:accent3>
    <a:accent4>
      <a:srgbClr val="000000"/>
    </a:accent4>
    <a:accent5>
      <a:srgbClr val="B2B3EE"/>
    </a:accent5>
    <a:accent6>
      <a:srgbClr val="2099D5"/>
    </a:accent6>
    <a:hlink>
      <a:srgbClr val="72D6FA"/>
    </a:hlink>
    <a:folHlink>
      <a:srgbClr val="B8E0FE"/>
    </a:folHlink>
  </a:clrScheme>
</a:themeOverride>
</file>

<file path=docProps/app.xml><?xml version="1.0" encoding="utf-8"?>
<Properties xmlns="http://schemas.openxmlformats.org/officeDocument/2006/extended-properties" xmlns:vt="http://schemas.openxmlformats.org/officeDocument/2006/docPropsVTypes">
  <Template>Facet</Template>
  <TotalTime>410</TotalTime>
  <Words>1388</Words>
  <Application>Microsoft Office PowerPoint</Application>
  <PresentationFormat>Произвольный</PresentationFormat>
  <Paragraphs>79</Paragraphs>
  <Slides>5</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4</vt:i4>
      </vt:variant>
      <vt:variant>
        <vt:lpstr>Заголовки слайдов</vt:lpstr>
      </vt:variant>
      <vt:variant>
        <vt:i4>5</vt:i4>
      </vt:variant>
    </vt:vector>
  </HeadingPairs>
  <TitlesOfParts>
    <vt:vector size="13" baseType="lpstr">
      <vt:lpstr>Arial</vt:lpstr>
      <vt:lpstr>Trebuchet MS</vt:lpstr>
      <vt:lpstr>Wingdings 3</vt:lpstr>
      <vt:lpstr>Calibri</vt:lpstr>
      <vt:lpstr>Аспект</vt:lpstr>
      <vt:lpstr>Аспект</vt:lpstr>
      <vt:lpstr>Аспект</vt:lpstr>
      <vt:lpstr>Аспект</vt:lpstr>
      <vt:lpstr>Нюанси ЄСВ у 2024 році</vt:lpstr>
      <vt:lpstr>Правила донарахування  ЄВ  до мінімального страхового внеску</vt:lpstr>
      <vt:lpstr>Максимальна величина бази нарахування ЄСВ </vt:lpstr>
      <vt:lpstr>Відповідальність за несвоєчасну сплату єдиного внеску</vt:lpstr>
      <vt:lpstr>Механізм виправлення помилок у додатку 1 (далі - Д1)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Нюанси ЄСВ у 2023 році</dc:title>
  <dc:creator>user</dc:creator>
  <cp:lastModifiedBy>lelyuh</cp:lastModifiedBy>
  <cp:revision>31</cp:revision>
  <dcterms:created xsi:type="dcterms:W3CDTF">2023-04-03T17:28:27Z</dcterms:created>
  <dcterms:modified xsi:type="dcterms:W3CDTF">2024-07-10T06:36:06Z</dcterms:modified>
</cp:coreProperties>
</file>