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ExtraBold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ExtraBold-boldItalic.fntdata"/><Relationship Id="rId27" Type="http://schemas.openxmlformats.org/officeDocument/2006/relationships/font" Target="fonts/Montserrat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* Користувач дійсно не зможе змінити заявку, але якщо було допущено помилку чи треба додати інформацію - це може зробити працівник Мінекономіки, який працює із вашою заявкою.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** Це додатковий запобіжник від несправжніх заявок. Якщо у вас уже є виконана заявка і треба ще одну (н.: доперевезти бізнес), сконтактуйте з </a:t>
            </a:r>
            <a:r>
              <a:rPr lang="uk">
                <a:solidFill>
                  <a:schemeClr val="dk1"/>
                </a:solidFill>
              </a:rPr>
              <a:t>працівником Мінекономіки, який працював із вашою заявкою або напишіть нам і ми напишемо Мінеко.</a:t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Статус роботи із заявкою можна перевіряти в особистому кабінеті на майданчику, з якого заявку було подано. Але в будь-якому разі виконавці (ОВА/ВЦА, УЗ, Укрпошта) обов’язково зв’язуватимуться з вами для уточнення питань та координації дій.</a:t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111dd850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Статус роботи із заявкою можна перевіряти в особистому кабінеті на майданчику, з якого заявку було подано. Але в будь-якому разі виконавці (ОВА/ВЦА, УЗ, Укрпошта) обов’язково зв’язуватимуться з вами для уточнення питань та координації дій.</a:t>
            </a:r>
            <a:endParaRPr/>
          </a:p>
        </p:txBody>
      </p:sp>
      <p:sp>
        <p:nvSpPr>
          <p:cNvPr id="196" name="Google Shape;196;g2f111dd8504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0eb02a53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/>
              <a:t>З важливого:</a:t>
            </a:r>
            <a:br>
              <a:rPr lang="uk"/>
            </a:br>
            <a:r>
              <a:rPr lang="uk"/>
              <a:t>- Ціни на нерухомість (оренда, продаж) в західних областях помітно виросли - це важливий фактор. Тому можна звернути увагу не на обласні центри, а на районні міста і селища, якщо тип бізнесу і умови це дозволяють. Окремі приймаючі громади навіть шукають специфічні невеликі бізнеси для закриття власних потреб у продукції.</a:t>
            </a:r>
            <a:br>
              <a:rPr lang="uk"/>
            </a:br>
            <a:r>
              <a:rPr lang="uk"/>
              <a:t>- Логістика: доступ до транспортних вузлів, близькість кордону, місць зберігання сировини і продукції, доступність джерел постачання сировини.</a:t>
            </a:r>
            <a:br>
              <a:rPr lang="uk"/>
            </a:br>
            <a:r>
              <a:rPr lang="uk"/>
              <a:t>- Вимоги до виробничих приміщень, наприклад, потужність електромережі чи наявність спецобладнання (н.: цех із козловим краном і т.п.).</a:t>
            </a:r>
            <a:br>
              <a:rPr lang="uk"/>
            </a:br>
            <a:r>
              <a:rPr lang="uk"/>
              <a:t>- Наявність приміщень для поселення персоналу, інфраструктуру для працівників і їх дітей.</a:t>
            </a:r>
            <a:br>
              <a:rPr lang="uk"/>
            </a:br>
            <a:r>
              <a:rPr lang="uk"/>
              <a:t>- Конкуренція: якщо продажі сфокусовані на внутрішній ринок, продавати в забезпеченому аналогічною локальною продукцією регіоні може бути складно.</a:t>
            </a:r>
            <a:br>
              <a:rPr lang="uk"/>
            </a:br>
            <a:r>
              <a:rPr lang="uk"/>
              <a:t>- Можливість масштабування: донаймати працівників на місці, відкрити локальне представництво з перспективою його розвитку після повернення додому і т.п.</a:t>
            </a:r>
            <a:endParaRPr/>
          </a:p>
        </p:txBody>
      </p:sp>
      <p:sp>
        <p:nvSpPr>
          <p:cNvPr id="203" name="Google Shape;203;g2f0eb02a53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idx="1" type="subTitle"/>
          </p:nvPr>
        </p:nvSpPr>
        <p:spPr>
          <a:xfrm>
            <a:off x="194975" y="93327"/>
            <a:ext cx="113607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83" name="Google Shape;83;p13" title="123 грн"/>
          <p:cNvSpPr txBox="1"/>
          <p:nvPr>
            <p:ph idx="2" type="subTitle"/>
          </p:nvPr>
        </p:nvSpPr>
        <p:spPr>
          <a:xfrm>
            <a:off x="1962400" y="2175175"/>
            <a:ext cx="32784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 title="123 грн"/>
          <p:cNvSpPr txBox="1"/>
          <p:nvPr>
            <p:ph idx="3" type="subTitle"/>
          </p:nvPr>
        </p:nvSpPr>
        <p:spPr>
          <a:xfrm>
            <a:off x="1962400" y="4421075"/>
            <a:ext cx="40179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 title="123 грн"/>
          <p:cNvSpPr txBox="1"/>
          <p:nvPr>
            <p:ph idx="4" type="subTitle"/>
          </p:nvPr>
        </p:nvSpPr>
        <p:spPr>
          <a:xfrm>
            <a:off x="6986175" y="2175175"/>
            <a:ext cx="32784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 title="123 грн"/>
          <p:cNvSpPr txBox="1"/>
          <p:nvPr>
            <p:ph idx="5" type="subTitle"/>
          </p:nvPr>
        </p:nvSpPr>
        <p:spPr>
          <a:xfrm>
            <a:off x="6986175" y="4421075"/>
            <a:ext cx="40179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locate.prozorro.sale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oleksandr.lihotop@prozorro.sale" TargetMode="External"/><Relationship Id="rId4" Type="http://schemas.openxmlformats.org/officeDocument/2006/relationships/hyperlink" Target="mailto:info@prozorro.sale" TargetMode="External"/><Relationship Id="rId5" Type="http://schemas.openxmlformats.org/officeDocument/2006/relationships/hyperlink" Target="mailto:info@prozorro.sale" TargetMode="Externa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404550" y="387600"/>
            <a:ext cx="11460600" cy="6206100"/>
          </a:xfrm>
          <a:prstGeom prst="roundRect">
            <a:avLst>
              <a:gd fmla="val 7002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615000" y="527850"/>
            <a:ext cx="11061900" cy="5867400"/>
          </a:xfrm>
          <a:prstGeom prst="roundRect">
            <a:avLst>
              <a:gd fmla="val 5481" name="adj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1300350" y="2623650"/>
            <a:ext cx="95913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uk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ПРОГРАМА РЕЛОКАЦІЇ</a:t>
            </a:r>
            <a:endParaRPr b="1" i="0" sz="4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uk" sz="4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БЕЗПЕЧНІ РЕГІОНИ</a:t>
            </a:r>
            <a:endParaRPr b="1" i="0" sz="1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316" y="1036975"/>
            <a:ext cx="3263334" cy="85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099127" y="5272704"/>
            <a:ext cx="10270836" cy="7152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uk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Платформа для релокації бізнесу в безпечні регіони  розроблена завдяки підтримці американського народу, наданій через Агентство США з міжнародного розвитку (USAID), в рамках Проєкту USAID «Економічна підтримка України»</a:t>
            </a:r>
            <a:endParaRPr b="0" i="0" sz="14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867" y="743952"/>
            <a:ext cx="3714655" cy="14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552025" y="1320525"/>
            <a:ext cx="11292600" cy="5281200"/>
          </a:xfrm>
          <a:prstGeom prst="roundRect">
            <a:avLst>
              <a:gd fmla="val 101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— проєкт Мінекономіки для допомоги бізнесу </a:t>
            </a:r>
            <a:br>
              <a:rPr lang="uk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переїздом у безпечні регіони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910" y="3440949"/>
            <a:ext cx="1367995" cy="69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4635" y="2782606"/>
            <a:ext cx="2007608" cy="43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5">
            <a:alphaModFix/>
          </a:blip>
          <a:srcRect b="10953" l="0" r="0" t="12983"/>
          <a:stretch/>
        </p:blipFill>
        <p:spPr>
          <a:xfrm>
            <a:off x="7684588" y="3539456"/>
            <a:ext cx="1606103" cy="56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1607" y="2636574"/>
            <a:ext cx="2001795" cy="72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97790" y="3718827"/>
            <a:ext cx="1543072" cy="358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white circle and blue text&#10;&#10;Description automatically generated" id="152" name="Google Shape;15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7497" y="2596736"/>
            <a:ext cx="2085290" cy="8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83475" y="2712266"/>
            <a:ext cx="2072637" cy="5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5082825" y="4469475"/>
            <a:ext cx="2337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307</a:t>
            </a:r>
            <a:endParaRPr sz="80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 процесі</a:t>
            </a:r>
            <a:endParaRPr sz="80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8348450" y="4469475"/>
            <a:ext cx="2337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113</a:t>
            </a:r>
            <a:endParaRPr sz="80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очікують</a:t>
            </a:r>
            <a:endParaRPr sz="80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546975" y="4469475"/>
            <a:ext cx="2337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694</a:t>
            </a:r>
            <a:endParaRPr sz="80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перевезено</a:t>
            </a:r>
            <a:endParaRPr sz="2500">
              <a:solidFill>
                <a:srgbClr val="F2344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552025" y="300125"/>
            <a:ext cx="11292600" cy="918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Державна програма релокації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575" y="0"/>
            <a:ext cx="58705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/>
          <p:nvPr/>
        </p:nvSpPr>
        <p:spPr>
          <a:xfrm>
            <a:off x="-3219475" y="2466925"/>
            <a:ext cx="7959300" cy="3988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/>
          <p:nvPr/>
        </p:nvSpPr>
        <p:spPr>
          <a:xfrm>
            <a:off x="552025" y="300125"/>
            <a:ext cx="11292600" cy="918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Рівненська область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5304" y="5893517"/>
            <a:ext cx="1800000" cy="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/>
          <p:nvPr/>
        </p:nvSpPr>
        <p:spPr>
          <a:xfrm>
            <a:off x="-174675" y="4218325"/>
            <a:ext cx="7959300" cy="3988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685800" y="1600200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>
                <a:solidFill>
                  <a:srgbClr val="3400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19</a:t>
            </a:r>
            <a:endParaRPr sz="6400">
              <a:solidFill>
                <a:srgbClr val="34007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3400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перевезено</a:t>
            </a:r>
            <a:endParaRPr sz="2500">
              <a:solidFill>
                <a:srgbClr val="34007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3848100" y="1600200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>
                <a:solidFill>
                  <a:srgbClr val="3400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sz="8000">
              <a:solidFill>
                <a:srgbClr val="34007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3400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роботі</a:t>
            </a:r>
            <a:endParaRPr sz="2500">
              <a:solidFill>
                <a:srgbClr val="34007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899150" y="3874775"/>
            <a:ext cx="6000900" cy="25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2500"/>
              <a:buChar char="●"/>
            </a:pPr>
            <a:r>
              <a:rPr b="1" lang="uk" sz="2500">
                <a:solidFill>
                  <a:srgbClr val="340073"/>
                </a:solidFill>
              </a:rPr>
              <a:t>будівництво</a:t>
            </a:r>
            <a:endParaRPr b="1" sz="2500">
              <a:solidFill>
                <a:srgbClr val="340073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2500"/>
              <a:buChar char="●"/>
            </a:pPr>
            <a:r>
              <a:rPr b="1" lang="uk" sz="2500">
                <a:solidFill>
                  <a:srgbClr val="340073"/>
                </a:solidFill>
              </a:rPr>
              <a:t>легка промисловість</a:t>
            </a:r>
            <a:endParaRPr b="1" sz="2500">
              <a:solidFill>
                <a:srgbClr val="340073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2500"/>
              <a:buChar char="●"/>
            </a:pPr>
            <a:r>
              <a:rPr b="1" lang="uk" sz="2500">
                <a:solidFill>
                  <a:srgbClr val="340073"/>
                </a:solidFill>
              </a:rPr>
              <a:t>виробництво літальних апаратів</a:t>
            </a:r>
            <a:endParaRPr b="1" sz="2500">
              <a:solidFill>
                <a:srgbClr val="340073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2500"/>
              <a:buChar char="●"/>
            </a:pPr>
            <a:r>
              <a:rPr b="1" lang="uk" sz="2500">
                <a:solidFill>
                  <a:srgbClr val="340073"/>
                </a:solidFill>
              </a:rPr>
              <a:t>торгівля </a:t>
            </a:r>
            <a:endParaRPr b="1" sz="2500">
              <a:solidFill>
                <a:srgbClr val="340073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2500"/>
              <a:buChar char="●"/>
            </a:pPr>
            <a:r>
              <a:rPr b="1" lang="uk" sz="2500">
                <a:solidFill>
                  <a:srgbClr val="340073"/>
                </a:solidFill>
              </a:rPr>
              <a:t>сфера обслуговування</a:t>
            </a:r>
            <a:endParaRPr b="1" sz="2500">
              <a:solidFill>
                <a:srgbClr val="340073"/>
              </a:solidFill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2594600" y="1685725"/>
            <a:ext cx="4953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300">
                <a:solidFill>
                  <a:srgbClr val="34007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*</a:t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8362950" y="19072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F234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Великий потенціал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/>
          <p:nvPr/>
        </p:nvSpPr>
        <p:spPr>
          <a:xfrm>
            <a:off x="552025" y="300125"/>
            <a:ext cx="8824500" cy="918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rgbClr val="F23444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relocate.prozorro.sale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277650" y="2923850"/>
            <a:ext cx="3428100" cy="3598800"/>
          </a:xfrm>
          <a:prstGeom prst="roundRect">
            <a:avLst>
              <a:gd fmla="val 1195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uk" sz="16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зазвичай бізнес сам робить “дослідження” куди йому краще переїхати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заявники комунікують </a:t>
            </a:r>
            <a:b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з майданчиком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велику роль на початку релокації зіграла проактивна позиція регіонів та комунікації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139300" y="2923850"/>
            <a:ext cx="3642900" cy="3598800"/>
          </a:xfrm>
          <a:prstGeom prst="roundRect">
            <a:avLst>
              <a:gd fmla="val 10169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Мінекономіки призначає заявці виконавців у т.ч. області з тих, у які хоче переїхати бізнес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міністерство не пропонує регіон релокації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ОМС напряму комінікує із заявником щодо переїзду - саме від цього діалогу залежить куди поїде заявник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2154" y="547417"/>
            <a:ext cx="2256430" cy="6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4417375" y="1814150"/>
            <a:ext cx="342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0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Обробка заявки</a:t>
            </a:r>
            <a:endParaRPr b="0" i="0" sz="16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498575" y="1776500"/>
            <a:ext cx="313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20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Бізнес </a:t>
            </a:r>
            <a:r>
              <a:rPr b="1" lang="uk" sz="20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подає заявку</a:t>
            </a:r>
            <a:endParaRPr b="1" i="0" sz="20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268125" y="17023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uk" sz="4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43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4139300" y="17023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uk" sz="4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43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8557100" y="1814150"/>
            <a:ext cx="342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" sz="20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Бізнес заповнює </a:t>
            </a:r>
            <a:br>
              <a:rPr b="1" i="0" lang="uk" sz="20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" sz="20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та відправляє заявку</a:t>
            </a:r>
            <a:endParaRPr b="0" i="0" sz="16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8279025" y="17023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uk" sz="4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43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8279025" y="2923850"/>
            <a:ext cx="3490200" cy="3598800"/>
          </a:xfrm>
          <a:prstGeom prst="roundRect">
            <a:avLst>
              <a:gd fmla="val 10169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переїзд та налаштування процесів на новому місці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перереєстрація та супутні процедури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8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- забезпечення</a:t>
            </a:r>
            <a:b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потреб працівників</a:t>
            </a:r>
            <a:endParaRPr sz="16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4313325" y="369650"/>
            <a:ext cx="7688100" cy="6057900"/>
          </a:xfrm>
          <a:prstGeom prst="roundRect">
            <a:avLst>
              <a:gd fmla="val 55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Відкритість, готовність комунікувати та допомагати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основне, на що могли нарікати підприємства, </a:t>
            </a:r>
            <a:b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це на почуття “непотрібності”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Інформація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що ви можете запропонувати, сильні сторони, переваги</a:t>
            </a:r>
            <a:b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(!) заявник не знайомий з регіоном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сторінки на вебсайтах ОМС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інструкції, номери телефонів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які є сервіси та послуги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які діють програми: державні, якщо є локальні - теж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технопарки та їх умови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робота з соцмережами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чати і форуми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спрацьовує</a:t>
            </a:r>
            <a:endParaRPr b="0" i="0" sz="2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/>
          <p:nvPr/>
        </p:nvSpPr>
        <p:spPr>
          <a:xfrm>
            <a:off x="4313325" y="369650"/>
            <a:ext cx="7688100" cy="6057900"/>
          </a:xfrm>
          <a:prstGeom prst="roundRect">
            <a:avLst>
              <a:gd fmla="val 55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Потреби громади та можливість масштабування бізнесу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Соціальний аспект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умови для працівників підприємства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можливість наймати нових працівників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інфраструктура для дітей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реінтеграція в громади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40073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Історії успіху як бізнесу, так і ВПО</a:t>
            </a:r>
            <a:endParaRPr sz="1800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спрацьовує</a:t>
            </a:r>
            <a:endParaRPr b="0" i="0" sz="2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Що можна зробити</a:t>
            </a:r>
            <a:endParaRPr b="0" i="0" sz="2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4313325" y="385375"/>
            <a:ext cx="7688100" cy="6057900"/>
          </a:xfrm>
          <a:prstGeom prst="roundRect">
            <a:avLst>
              <a:gd fmla="val 101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3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Пропозиції</a:t>
            </a:r>
            <a:r>
              <a:rPr b="1" i="0" lang="uk" sz="2300" u="none" cap="none" strike="noStrike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i="0" sz="2300" u="none" cap="none" strike="noStrike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3400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Історії успіху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можемо підхопити такі публікації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винести їх на рівень всеукраїнських змі для охоплення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Одночасно можна додати інформацію про переваги релокації в регіон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для цього нам потрібно мати перелік таких переваг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○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також важливо розуміти цільову аудиторію, </a:t>
            </a:r>
            <a:b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для кого ця інформація буде найкориснішою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Montserrat"/>
              <a:buChar char="➔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Лаконічні і змістовні матеріали, які можна пропонувати заявнику, який не визначився з регіоном</a:t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Montserrat"/>
              <a:buChar char="➔"/>
            </a:pPr>
            <a:r>
              <a:rPr lang="uk" sz="18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Готовність до</a:t>
            </a:r>
            <a:r>
              <a:rPr lang="uk" sz="17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 “холодних продажів”</a:t>
            </a:r>
            <a:endParaRPr sz="17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Montserrat"/>
              <a:buChar char="○"/>
            </a:pPr>
            <a:r>
              <a:rPr lang="uk" sz="17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бути доступним і готовим</a:t>
            </a:r>
            <a:endParaRPr sz="17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1821652" y="5239100"/>
            <a:ext cx="53259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400" u="sng">
                <a:solidFill>
                  <a:srgbClr val="EEEEEE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oleksandr.lihotop@prozorro.sale</a:t>
            </a:r>
            <a:endParaRPr sz="2400">
              <a:solidFill>
                <a:srgbClr val="EEEEE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4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lang="uk" sz="24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nfo@prozorro.sale</a:t>
            </a:r>
            <a:endParaRPr sz="24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2953" y="970509"/>
            <a:ext cx="3323380" cy="9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/>
          <p:nvPr/>
        </p:nvSpPr>
        <p:spPr>
          <a:xfrm>
            <a:off x="1821657" y="3148815"/>
            <a:ext cx="8245978" cy="1217034"/>
          </a:xfrm>
          <a:prstGeom prst="roundRect">
            <a:avLst>
              <a:gd fmla="val 29738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anchorCtr="0" anchor="ctr" bIns="91425" lIns="198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uk" sz="3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7753425" y="57721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063 245 27 21</a:t>
            </a:r>
            <a:endParaRPr sz="24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