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jPu7hy1wA6DhuwgZaFM2Dz4IFO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Jke-p1Xaw6I8RAMNXDGqFDFVlcPp91z51owGFEMFINQ/edit#gid=509581379" TargetMode="External"/><Relationship Id="rId3" Type="http://schemas.openxmlformats.org/officeDocument/2006/relationships/hyperlink" Target="https://docs.google.com/spreadsheets/d/1LFNK3mM1DeE5DsWLEkpmRvp1KOjqwPncVV3PP35DIhs/edit#gid=325484856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90990a6c0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1" name="Google Shape;331;g290990a6c0f_0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90990a6c0f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290990a6c0f_0_3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90990a6c0f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290990a6c0f_0_4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b43343f285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g2b43343f285_3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0cd1a580c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290cd1a580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0cd1a580c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290cd1a580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90990a6c0f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00"/>
              <a:buNone/>
            </a:pPr>
            <a:r>
              <a:rPr lang="en-US" sz="1100">
                <a:solidFill>
                  <a:srgbClr val="1D1C1D"/>
                </a:solidFill>
              </a:rPr>
              <a:t>Чому цей слайд прихований?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rgbClr val="1D1C1D"/>
              </a:solidFill>
            </a:endParaRPr>
          </a:p>
        </p:txBody>
      </p:sp>
      <p:sp>
        <p:nvSpPr>
          <p:cNvPr id="394" name="Google Shape;394;g290990a6c0f_0_3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0cd1a580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90cd1a580c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0cd1a580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90cd1a580c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0990a6c0f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Чому цей слайд не плануємо показувати?</a:t>
            </a:r>
            <a:endParaRPr sz="1200"/>
          </a:p>
        </p:txBody>
      </p:sp>
      <p:sp>
        <p:nvSpPr>
          <p:cNvPr id="221" name="Google Shape;221;g290990a6c0f_0_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0990a6c0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290990a6c0f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90990a6c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00"/>
              <a:buNone/>
            </a:pPr>
            <a:r>
              <a:rPr lang="en-US" sz="1100">
                <a:solidFill>
                  <a:srgbClr val="1D1C1D"/>
                </a:solidFill>
              </a:rPr>
              <a:t>Ось що ми продаємо для держави:</a:t>
            </a:r>
            <a:endParaRPr/>
          </a:p>
        </p:txBody>
      </p:sp>
      <p:sp>
        <p:nvSpPr>
          <p:cNvPr id="280" name="Google Shape;280;g290990a6c0f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0990a6c0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00"/>
              <a:buNone/>
            </a:pPr>
            <a:r>
              <a:t/>
            </a:r>
            <a:endParaRPr sz="1200"/>
          </a:p>
        </p:txBody>
      </p:sp>
      <p:sp>
        <p:nvSpPr>
          <p:cNvPr id="289" name="Google Shape;289;g290990a6c0f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b3f686d2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data1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data2</a:t>
            </a:r>
            <a:endParaRPr/>
          </a:p>
        </p:txBody>
      </p:sp>
      <p:sp>
        <p:nvSpPr>
          <p:cNvPr id="305" name="Google Shape;305;g2b3f686d25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b43343f28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2b43343f285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2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57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3" name="Google Shape;53;p46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6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6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6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67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7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7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68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68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8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8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6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6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2" name="Google Shape;72;p69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9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9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7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8" name="Google Shape;78;p70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9" name="Google Shape;79;p70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0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0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1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1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1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72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2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2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3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73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73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7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73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73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3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3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7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7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74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4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4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9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7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75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75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75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7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76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76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6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4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8" name="Google Shape;128;p44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4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4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5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58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8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8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5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59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9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9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6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6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7" name="Google Shape;147;p60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60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60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6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3" name="Google Shape;153;p6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4" name="Google Shape;154;p61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1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61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2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2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2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63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3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3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6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9" name="Google Shape;169;p64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6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1" name="Google Shape;171;p64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64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4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4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7" name="Google Shape;17;p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50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6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6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65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5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5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6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5" name="Google Shape;185;p66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6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66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" name="Google Shape;21;p51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52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5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3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4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5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/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1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1"/>
          <p:cNvSpPr txBox="1"/>
          <p:nvPr>
            <p:ph idx="12" type="sldNum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5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45"/>
          <p:cNvSpPr txBox="1"/>
          <p:nvPr>
            <p:ph idx="1" type="body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45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45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45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3"/>
          <p:cNvSpPr txBox="1"/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43"/>
          <p:cNvSpPr txBox="1"/>
          <p:nvPr>
            <p:ph idx="1" type="body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43"/>
          <p:cNvSpPr txBox="1"/>
          <p:nvPr>
            <p:ph idx="10" type="dt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43"/>
          <p:cNvSpPr txBox="1"/>
          <p:nvPr>
            <p:ph idx="11" type="ftr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43"/>
          <p:cNvSpPr txBox="1"/>
          <p:nvPr>
            <p:ph idx="12" type="sldNum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rgbClr val="000000"/>
            </a:gs>
            <a:gs pos="100000">
              <a:srgbClr val="000000"/>
            </a:gs>
          </a:gsLst>
          <a:lin ang="2340000" scaled="0"/>
        </a:gra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425" y="633271"/>
            <a:ext cx="3633512" cy="9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/>
          <p:nvPr/>
        </p:nvSpPr>
        <p:spPr>
          <a:xfrm>
            <a:off x="1280125" y="1954200"/>
            <a:ext cx="6535500" cy="996900"/>
          </a:xfrm>
          <a:prstGeom prst="roundRect">
            <a:avLst>
              <a:gd fmla="val 6423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89999">
                <a:srgbClr val="F88B0E"/>
              </a:gs>
              <a:gs pos="100000">
                <a:srgbClr val="F88B0E"/>
              </a:gs>
            </a:gsLst>
            <a:lin ang="2340000" scaled="0"/>
          </a:gradFill>
          <a:ln>
            <a:noFill/>
          </a:ln>
        </p:spPr>
        <p:txBody>
          <a:bodyPr anchorCtr="0" anchor="ctr" bIns="68575" lIns="148500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Будуємо ринки та довіру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90990a6c0f_0_344"/>
          <p:cNvSpPr txBox="1"/>
          <p:nvPr/>
        </p:nvSpPr>
        <p:spPr>
          <a:xfrm>
            <a:off x="306375" y="557205"/>
            <a:ext cx="54531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АУКЦІОН vs ПРЯМА УГОДА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290990a6c0f_0_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825" y="454025"/>
            <a:ext cx="1692274" cy="465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90990a6c0f_0_344"/>
          <p:cNvSpPr txBox="1"/>
          <p:nvPr/>
        </p:nvSpPr>
        <p:spPr>
          <a:xfrm>
            <a:off x="3761075" y="1189025"/>
            <a:ext cx="5217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Платіж, який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підтверджує реальність намірів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потенційного покупця</a:t>
            </a: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купити актив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за запропоновану ціну на аукціоні. Якщо клієнт не платить запропоновану ціну, то втрачає гарантійний внесок. Право викупу переходить наступному учаснику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90990a6c0f_0_344"/>
          <p:cNvSpPr/>
          <p:nvPr/>
        </p:nvSpPr>
        <p:spPr>
          <a:xfrm>
            <a:off x="306375" y="1249350"/>
            <a:ext cx="3296400" cy="539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Гарантійний внесок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90990a6c0f_0_344"/>
          <p:cNvSpPr txBox="1"/>
          <p:nvPr/>
        </p:nvSpPr>
        <p:spPr>
          <a:xfrm>
            <a:off x="3833001" y="2770175"/>
            <a:ext cx="511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Платіж, який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платить покупець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напряму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майданчика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Без сплати цього платежу угода з переможцем аукціону не може бути укладена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90990a6c0f_0_344"/>
          <p:cNvSpPr/>
          <p:nvPr/>
        </p:nvSpPr>
        <p:spPr>
          <a:xfrm>
            <a:off x="306375" y="3473450"/>
            <a:ext cx="3296400" cy="539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Прямий платіж продавцю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90990a6c0f_0_344"/>
          <p:cNvSpPr txBox="1"/>
          <p:nvPr/>
        </p:nvSpPr>
        <p:spPr>
          <a:xfrm>
            <a:off x="3799975" y="3511550"/>
            <a:ext cx="4906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Платіж, який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платить покупець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напряму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продавцю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Після сплати комісії майданчика, на рахунки визначені в договорі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90990a6c0f_0_344"/>
          <p:cNvSpPr/>
          <p:nvPr/>
        </p:nvSpPr>
        <p:spPr>
          <a:xfrm>
            <a:off x="306375" y="4222750"/>
            <a:ext cx="3296400" cy="539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Довіра до системи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90990a6c0f_0_344"/>
          <p:cNvSpPr txBox="1"/>
          <p:nvPr/>
        </p:nvSpPr>
        <p:spPr>
          <a:xfrm>
            <a:off x="3799975" y="4268775"/>
            <a:ext cx="515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Немає єдиної точки впливу на хід аукціону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кількість учасників та ставки стають публічними в момент проведення аукціону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90990a6c0f_0_344"/>
          <p:cNvSpPr/>
          <p:nvPr/>
        </p:nvSpPr>
        <p:spPr>
          <a:xfrm>
            <a:off x="306375" y="2009775"/>
            <a:ext cx="3296400" cy="539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Протокол аукціону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90990a6c0f_0_344"/>
          <p:cNvSpPr txBox="1"/>
          <p:nvPr/>
        </p:nvSpPr>
        <p:spPr>
          <a:xfrm>
            <a:off x="3789850" y="2057400"/>
            <a:ext cx="499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Проміжний документ, який підписується всіма сторонами аукціону.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Фіксує ціну продажу, ім’я переможця, розмір комісії, дедлайни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90990a6c0f_0_344"/>
          <p:cNvSpPr/>
          <p:nvPr/>
        </p:nvSpPr>
        <p:spPr>
          <a:xfrm>
            <a:off x="306375" y="2741625"/>
            <a:ext cx="3296400" cy="539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Комісія тільки за успішність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rgbClr val="000000"/>
            </a:gs>
            <a:gs pos="100000">
              <a:srgbClr val="422504"/>
            </a:gs>
          </a:gsLst>
          <a:lin ang="2340074" scaled="0"/>
        </a:gra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0990a6c0f_0_379"/>
          <p:cNvSpPr txBox="1"/>
          <p:nvPr>
            <p:ph type="ctrTitle"/>
          </p:nvPr>
        </p:nvSpPr>
        <p:spPr>
          <a:xfrm>
            <a:off x="479425" y="582612"/>
            <a:ext cx="61419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en-US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Підтримка для продавця</a:t>
            </a:r>
            <a:br>
              <a:rPr b="1" i="0" lang="en-US" sz="26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5000"/>
          </a:p>
        </p:txBody>
      </p:sp>
      <p:sp>
        <p:nvSpPr>
          <p:cNvPr id="350" name="Google Shape;350;g290990a6c0f_0_379"/>
          <p:cNvSpPr txBox="1"/>
          <p:nvPr/>
        </p:nvSpPr>
        <p:spPr>
          <a:xfrm>
            <a:off x="922325" y="1662100"/>
            <a:ext cx="7137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Montserrat"/>
              <a:buChar char="❖"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Менеджер підтримки продажів, юридична підтримка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Montserrat"/>
              <a:buChar char="❖"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Аналітика продажів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Montserrat"/>
              <a:buChar char="❖"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Заощаджуєте час і людей на організацію процесу продажів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Montserrat"/>
              <a:buChar char="❖"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Концентрована цільова аудиторія  бізнес-спільноти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Montserrat"/>
              <a:buChar char="❖"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Консультації з ціноутворення лоту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290990a6c0f_0_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9112" y="296862"/>
            <a:ext cx="1974849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90990a6c0f_0_379"/>
          <p:cNvPicPr preferRelativeResize="0"/>
          <p:nvPr/>
        </p:nvPicPr>
        <p:blipFill rotWithShape="1">
          <a:blip r:embed="rId3">
            <a:alphaModFix/>
          </a:blip>
          <a:srcRect b="0" l="0" r="58617" t="0"/>
          <a:stretch/>
        </p:blipFill>
        <p:spPr>
          <a:xfrm>
            <a:off x="766228" y="1774523"/>
            <a:ext cx="463323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90990a6c0f_0_379"/>
          <p:cNvPicPr preferRelativeResize="0"/>
          <p:nvPr/>
        </p:nvPicPr>
        <p:blipFill rotWithShape="1">
          <a:blip r:embed="rId3">
            <a:alphaModFix/>
          </a:blip>
          <a:srcRect b="0" l="0" r="58617" t="0"/>
          <a:stretch/>
        </p:blipFill>
        <p:spPr>
          <a:xfrm>
            <a:off x="766228" y="2191023"/>
            <a:ext cx="463323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90990a6c0f_0_379"/>
          <p:cNvPicPr preferRelativeResize="0"/>
          <p:nvPr/>
        </p:nvPicPr>
        <p:blipFill rotWithShape="1">
          <a:blip r:embed="rId3">
            <a:alphaModFix/>
          </a:blip>
          <a:srcRect b="0" l="0" r="58617" t="0"/>
          <a:stretch/>
        </p:blipFill>
        <p:spPr>
          <a:xfrm>
            <a:off x="766228" y="2607523"/>
            <a:ext cx="463323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90990a6c0f_0_379"/>
          <p:cNvPicPr preferRelativeResize="0"/>
          <p:nvPr/>
        </p:nvPicPr>
        <p:blipFill rotWithShape="1">
          <a:blip r:embed="rId3">
            <a:alphaModFix/>
          </a:blip>
          <a:srcRect b="0" l="0" r="58617" t="0"/>
          <a:stretch/>
        </p:blipFill>
        <p:spPr>
          <a:xfrm>
            <a:off x="766228" y="3364148"/>
            <a:ext cx="463323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90990a6c0f_0_379"/>
          <p:cNvPicPr preferRelativeResize="0"/>
          <p:nvPr/>
        </p:nvPicPr>
        <p:blipFill rotWithShape="1">
          <a:blip r:embed="rId3">
            <a:alphaModFix/>
          </a:blip>
          <a:srcRect b="0" l="0" r="58617" t="0"/>
          <a:stretch/>
        </p:blipFill>
        <p:spPr>
          <a:xfrm>
            <a:off x="766228" y="3847898"/>
            <a:ext cx="46332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0990a6c0f_0_423"/>
          <p:cNvSpPr txBox="1"/>
          <p:nvPr/>
        </p:nvSpPr>
        <p:spPr>
          <a:xfrm>
            <a:off x="482600" y="266700"/>
            <a:ext cx="31677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Ми підтримуємо продавців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g290990a6c0f_0_423"/>
          <p:cNvPicPr preferRelativeResize="0"/>
          <p:nvPr/>
        </p:nvPicPr>
        <p:blipFill rotWithShape="1">
          <a:blip r:embed="rId3">
            <a:alphaModFix/>
          </a:blip>
          <a:srcRect b="9909" l="0" r="0" t="0"/>
          <a:stretch/>
        </p:blipFill>
        <p:spPr>
          <a:xfrm>
            <a:off x="4602824" y="535550"/>
            <a:ext cx="4259100" cy="153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63" name="Google Shape;363;g290990a6c0f_0_423"/>
          <p:cNvSpPr txBox="1"/>
          <p:nvPr/>
        </p:nvSpPr>
        <p:spPr>
          <a:xfrm>
            <a:off x="5034112" y="239750"/>
            <a:ext cx="43338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1800"/>
              <a:buFont typeface="Montserrat"/>
              <a:buNone/>
            </a:pPr>
            <a:r>
              <a:rPr b="1" i="0" lang="en-US" sz="1300" u="none" cap="none" strike="noStrike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Банери на головній сторінці сайту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290990a6c0f_0_4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825" y="2223650"/>
            <a:ext cx="2098200" cy="2787900"/>
          </a:xfrm>
          <a:prstGeom prst="roundRect">
            <a:avLst>
              <a:gd fmla="val 8771" name="adj"/>
            </a:avLst>
          </a:prstGeom>
          <a:noFill/>
          <a:ln>
            <a:noFill/>
          </a:ln>
        </p:spPr>
      </p:pic>
      <p:sp>
        <p:nvSpPr>
          <p:cNvPr id="365" name="Google Shape;365;g290990a6c0f_0_423"/>
          <p:cNvSpPr txBox="1"/>
          <p:nvPr/>
        </p:nvSpPr>
        <p:spPr>
          <a:xfrm>
            <a:off x="1033650" y="1655425"/>
            <a:ext cx="1626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Публікації в соцмережах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290990a6c0f_0_4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7738" y="2571750"/>
            <a:ext cx="2060100" cy="2312700"/>
          </a:xfrm>
          <a:prstGeom prst="roundRect">
            <a:avLst>
              <a:gd fmla="val 9529" name="adj"/>
            </a:avLst>
          </a:prstGeom>
          <a:noFill/>
          <a:ln>
            <a:noFill/>
          </a:ln>
        </p:spPr>
      </p:pic>
      <p:sp>
        <p:nvSpPr>
          <p:cNvPr id="367" name="Google Shape;367;g290990a6c0f_0_423"/>
          <p:cNvSpPr txBox="1"/>
          <p:nvPr/>
        </p:nvSpPr>
        <p:spPr>
          <a:xfrm>
            <a:off x="3362297" y="2247900"/>
            <a:ext cx="20040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E-mail розсилка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290990a6c0f_0_423"/>
          <p:cNvPicPr preferRelativeResize="0"/>
          <p:nvPr/>
        </p:nvPicPr>
        <p:blipFill rotWithShape="1">
          <a:blip r:embed="rId6">
            <a:alphaModFix/>
          </a:blip>
          <a:srcRect b="6556" l="0" r="0" t="0"/>
          <a:stretch/>
        </p:blipFill>
        <p:spPr>
          <a:xfrm>
            <a:off x="5702600" y="2724150"/>
            <a:ext cx="2004000" cy="2269200"/>
          </a:xfrm>
          <a:prstGeom prst="roundRect">
            <a:avLst>
              <a:gd fmla="val 8449" name="adj"/>
            </a:avLst>
          </a:prstGeom>
          <a:noFill/>
          <a:ln>
            <a:noFill/>
          </a:ln>
        </p:spPr>
      </p:pic>
      <p:sp>
        <p:nvSpPr>
          <p:cNvPr id="369" name="Google Shape;369;g290990a6c0f_0_423"/>
          <p:cNvSpPr txBox="1"/>
          <p:nvPr/>
        </p:nvSpPr>
        <p:spPr>
          <a:xfrm>
            <a:off x="6159800" y="2268250"/>
            <a:ext cx="2098800" cy="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0073"/>
              </a:buClr>
              <a:buSzPts val="1100"/>
              <a:buFont typeface="Montserrat"/>
              <a:buNone/>
            </a:pPr>
            <a:r>
              <a:rPr b="1" i="0" lang="en-US" sz="1100" u="none" cap="none" strike="noStrike">
                <a:solidFill>
                  <a:srgbClr val="340073"/>
                </a:solidFill>
                <a:latin typeface="Montserrat"/>
                <a:ea typeface="Montserrat"/>
                <a:cs typeface="Montserrat"/>
                <a:sym typeface="Montserrat"/>
              </a:rPr>
              <a:t>Публікації в соцмережах майданчиків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g290990a6c0f_0_4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114300"/>
            <a:ext cx="462096" cy="4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290990a6c0f_0_4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02600" y="2124150"/>
            <a:ext cx="462096" cy="4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90990a6c0f_0_4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05100" y="2124150"/>
            <a:ext cx="462096" cy="4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90990a6c0f_0_4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850" y="1665175"/>
            <a:ext cx="462096" cy="45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rgbClr val="000000"/>
            </a:gs>
            <a:gs pos="100000">
              <a:srgbClr val="000000"/>
            </a:gs>
          </a:gsLst>
          <a:lin ang="2340074" scaled="0"/>
        </a:gra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43343f285_3_5"/>
          <p:cNvSpPr/>
          <p:nvPr/>
        </p:nvSpPr>
        <p:spPr>
          <a:xfrm>
            <a:off x="1332025" y="1857000"/>
            <a:ext cx="6535500" cy="996900"/>
          </a:xfrm>
          <a:prstGeom prst="roundRect">
            <a:avLst>
              <a:gd fmla="val 6423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68575" lIns="148500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Портал державних аукціонів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b43343f285_3_5"/>
          <p:cNvSpPr txBox="1"/>
          <p:nvPr/>
        </p:nvSpPr>
        <p:spPr>
          <a:xfrm>
            <a:off x="2726700" y="3046325"/>
            <a:ext cx="369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https://prozorro.sale</a:t>
            </a:r>
            <a:endParaRPr b="1" i="0" sz="2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290cd1a580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25" y="0"/>
            <a:ext cx="73870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0cd1a580c_1_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/>
          </a:p>
        </p:txBody>
      </p:sp>
      <p:sp>
        <p:nvSpPr>
          <p:cNvPr id="390" name="Google Shape;390;g290cd1a580c_1_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91" name="Google Shape;391;g290cd1a580c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657" y="0"/>
            <a:ext cx="751883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90990a6c0f_0_323"/>
          <p:cNvSpPr txBox="1"/>
          <p:nvPr/>
        </p:nvSpPr>
        <p:spPr>
          <a:xfrm>
            <a:off x="461950" y="257138"/>
            <a:ext cx="31656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 відбувається аукціон?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g290990a6c0f_0_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825" y="454025"/>
            <a:ext cx="1692274" cy="46513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290990a6c0f_0_323"/>
          <p:cNvSpPr txBox="1"/>
          <p:nvPr/>
        </p:nvSpPr>
        <p:spPr>
          <a:xfrm>
            <a:off x="385762" y="2270125"/>
            <a:ext cx="1774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Оголошення 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 продаж публікується в системі.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290990a6c0f_0_323"/>
          <p:cNvSpPr/>
          <p:nvPr/>
        </p:nvSpPr>
        <p:spPr>
          <a:xfrm>
            <a:off x="411162" y="1339850"/>
            <a:ext cx="888900" cy="911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90990a6c0f_0_323"/>
          <p:cNvSpPr txBox="1"/>
          <p:nvPr/>
        </p:nvSpPr>
        <p:spPr>
          <a:xfrm>
            <a:off x="3175000" y="2289175"/>
            <a:ext cx="244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Прийом пропозицій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Учасники подають заявки на участь, ставлять питання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90990a6c0f_0_323"/>
          <p:cNvSpPr/>
          <p:nvPr/>
        </p:nvSpPr>
        <p:spPr>
          <a:xfrm>
            <a:off x="3175000" y="1339850"/>
            <a:ext cx="888900" cy="911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90990a6c0f_0_323"/>
          <p:cNvSpPr txBox="1"/>
          <p:nvPr/>
        </p:nvSpPr>
        <p:spPr>
          <a:xfrm>
            <a:off x="6043597" y="2289175"/>
            <a:ext cx="2816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Цінова пропозиція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Учасники подають пакет документів сплачують гарантійні внески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g290990a6c0f_0_323"/>
          <p:cNvSpPr/>
          <p:nvPr/>
        </p:nvSpPr>
        <p:spPr>
          <a:xfrm>
            <a:off x="6043612" y="1330325"/>
            <a:ext cx="888900" cy="911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90990a6c0f_0_323"/>
          <p:cNvSpPr txBox="1"/>
          <p:nvPr/>
        </p:nvSpPr>
        <p:spPr>
          <a:xfrm>
            <a:off x="461950" y="4248150"/>
            <a:ext cx="212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Аукціон</a:t>
            </a:r>
            <a:br>
              <a:rPr b="1" i="0" lang="en-US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раунди по 3 хвилини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90990a6c0f_0_323"/>
          <p:cNvSpPr/>
          <p:nvPr/>
        </p:nvSpPr>
        <p:spPr>
          <a:xfrm>
            <a:off x="411162" y="3243262"/>
            <a:ext cx="888900" cy="912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290990a6c0f_0_323"/>
          <p:cNvSpPr txBox="1"/>
          <p:nvPr/>
        </p:nvSpPr>
        <p:spPr>
          <a:xfrm>
            <a:off x="3175000" y="4248150"/>
            <a:ext cx="2165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Переможець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Протокол торгів, відкриття інформації про торги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90990a6c0f_0_323"/>
          <p:cNvSpPr/>
          <p:nvPr/>
        </p:nvSpPr>
        <p:spPr>
          <a:xfrm>
            <a:off x="3125787" y="3243262"/>
            <a:ext cx="888900" cy="912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90990a6c0f_0_323"/>
          <p:cNvSpPr txBox="1"/>
          <p:nvPr/>
        </p:nvSpPr>
        <p:spPr>
          <a:xfrm>
            <a:off x="6135675" y="4202100"/>
            <a:ext cx="2565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Продано! </a:t>
            </a:r>
            <a:b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Підписано договір, проведено оплату, Опубліковано договір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90990a6c0f_0_323"/>
          <p:cNvSpPr/>
          <p:nvPr/>
        </p:nvSpPr>
        <p:spPr>
          <a:xfrm>
            <a:off x="6135687" y="3243262"/>
            <a:ext cx="888900" cy="912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g290990a6c0f_0_323"/>
          <p:cNvCxnSpPr/>
          <p:nvPr/>
        </p:nvCxnSpPr>
        <p:spPr>
          <a:xfrm>
            <a:off x="1300162" y="1795462"/>
            <a:ext cx="187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1" name="Google Shape;411;g290990a6c0f_0_323"/>
          <p:cNvCxnSpPr/>
          <p:nvPr/>
        </p:nvCxnSpPr>
        <p:spPr>
          <a:xfrm flipH="1" rot="10800000">
            <a:off x="4064000" y="1785862"/>
            <a:ext cx="19797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2" name="Google Shape;412;g290990a6c0f_0_323"/>
          <p:cNvCxnSpPr/>
          <p:nvPr/>
        </p:nvCxnSpPr>
        <p:spPr>
          <a:xfrm>
            <a:off x="1300162" y="3698875"/>
            <a:ext cx="182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3" name="Google Shape;413;g290990a6c0f_0_323"/>
          <p:cNvCxnSpPr/>
          <p:nvPr/>
        </p:nvCxnSpPr>
        <p:spPr>
          <a:xfrm>
            <a:off x="4014787" y="3698875"/>
            <a:ext cx="212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414" name="Google Shape;414;g290990a6c0f_0_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765" y="3197388"/>
            <a:ext cx="1055225" cy="10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rgbClr val="000000"/>
            </a:gs>
            <a:gs pos="100000">
              <a:srgbClr val="000000"/>
            </a:gs>
          </a:gsLst>
          <a:lin ang="2340000" scaled="0"/>
        </a:gra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200" y="1547925"/>
            <a:ext cx="2800349" cy="7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0"/>
          <p:cNvSpPr/>
          <p:nvPr/>
        </p:nvSpPr>
        <p:spPr>
          <a:xfrm>
            <a:off x="824525" y="2841150"/>
            <a:ext cx="2998200" cy="1290300"/>
          </a:xfrm>
          <a:prstGeom prst="roundRect">
            <a:avLst>
              <a:gd fmla="val 6423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89999">
                <a:srgbClr val="F88B0E"/>
              </a:gs>
              <a:gs pos="100000">
                <a:srgbClr val="F88B0E"/>
              </a:gs>
            </a:gsLst>
            <a:lin ang="2340000" scaled="0"/>
          </a:gradFill>
          <a:ln>
            <a:noFill/>
          </a:ln>
        </p:spPr>
        <p:txBody>
          <a:bodyPr anchorCtr="0" anchor="ctr" bIns="68575" lIns="148500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Будуємо ринки 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 довіру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4430725" y="1547925"/>
            <a:ext cx="44106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Montserrat"/>
              <a:buNone/>
            </a:pPr>
            <a:r>
              <a:rPr b="1" i="0" lang="en-US" sz="1900" u="none" cap="none" strike="noStrike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Контакти: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Montserrat"/>
              <a:buNone/>
            </a:pPr>
            <a:r>
              <a:rPr b="0" i="0" lang="en-US" sz="1500" u="none" cap="none" strike="noStrike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СЕО АТ «ПРОЗОРРО.ПРОДАЖІ»</a:t>
            </a:r>
            <a:endParaRPr b="0" i="0" sz="1500" u="none" cap="none" strike="noStrike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Montserrat"/>
              <a:buNone/>
            </a:pPr>
            <a:r>
              <a:rPr b="1" i="0" lang="en-US" sz="2000" u="none" cap="none" strike="noStrike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Сергій БУТ</a:t>
            </a:r>
            <a:endParaRPr b="1" i="0" sz="2000" u="none" cap="none" strike="noStrike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Montserrat"/>
              <a:buNone/>
            </a:pPr>
            <a:r>
              <a:t/>
            </a:r>
            <a:endParaRPr b="1" i="0" sz="2000" u="none" cap="none" strike="noStrike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Montserrat"/>
              <a:buNone/>
            </a:pPr>
            <a:br>
              <a:rPr b="1" i="0" lang="en-US" sz="1900" u="none" cap="none" strike="noStrike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900" u="none" cap="none" strike="noStrike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7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rgbClr val="000000"/>
            </a:gs>
            <a:gs pos="100000">
              <a:srgbClr val="000000"/>
            </a:gs>
          </a:gsLst>
          <a:lin ang="2340074" scaled="0"/>
        </a:gra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290cd1a580c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425" y="633271"/>
            <a:ext cx="3633512" cy="9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90cd1a580c_0_3"/>
          <p:cNvSpPr/>
          <p:nvPr/>
        </p:nvSpPr>
        <p:spPr>
          <a:xfrm>
            <a:off x="1280125" y="1954200"/>
            <a:ext cx="6535500" cy="996900"/>
          </a:xfrm>
          <a:prstGeom prst="roundRect">
            <a:avLst>
              <a:gd fmla="val 6423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68575" lIns="148500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Будуємо ринки та довіру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90cd1a580c_0_3"/>
          <p:cNvSpPr/>
          <p:nvPr/>
        </p:nvSpPr>
        <p:spPr>
          <a:xfrm>
            <a:off x="1280125" y="3198950"/>
            <a:ext cx="3021600" cy="39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Аукціон = ринкова ціна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g290cd1a580c_0_3"/>
          <p:cNvSpPr/>
          <p:nvPr/>
        </p:nvSpPr>
        <p:spPr>
          <a:xfrm>
            <a:off x="1280125" y="3758950"/>
            <a:ext cx="3021600" cy="39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Правила ринку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g290cd1a580c_0_3"/>
          <p:cNvSpPr/>
          <p:nvPr/>
        </p:nvSpPr>
        <p:spPr>
          <a:xfrm>
            <a:off x="1280125" y="4275775"/>
            <a:ext cx="3021600" cy="39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Захист від втручань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3" name="Google Shape;203;g290cd1a580c_0_3"/>
          <p:cNvCxnSpPr>
            <a:endCxn id="200" idx="0"/>
          </p:cNvCxnSpPr>
          <p:nvPr/>
        </p:nvCxnSpPr>
        <p:spPr>
          <a:xfrm flipH="1">
            <a:off x="2790925" y="2631650"/>
            <a:ext cx="1638300" cy="567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rgbClr val="000000"/>
            </a:gs>
            <a:gs pos="100000">
              <a:srgbClr val="000000"/>
            </a:gs>
          </a:gsLst>
          <a:lin ang="2340074" scaled="0"/>
        </a:gra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90cd1a580c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425" y="633271"/>
            <a:ext cx="3633512" cy="9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90cd1a580c_0_17"/>
          <p:cNvSpPr/>
          <p:nvPr/>
        </p:nvSpPr>
        <p:spPr>
          <a:xfrm>
            <a:off x="1280125" y="1954200"/>
            <a:ext cx="6535500" cy="996900"/>
          </a:xfrm>
          <a:prstGeom prst="roundRect">
            <a:avLst>
              <a:gd fmla="val 6423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68575" lIns="148500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Будуємо ринки та довіру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90cd1a580c_0_17"/>
          <p:cNvSpPr/>
          <p:nvPr/>
        </p:nvSpPr>
        <p:spPr>
          <a:xfrm>
            <a:off x="1280125" y="3198950"/>
            <a:ext cx="3021600" cy="39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Аукціон = ринкова ціна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g290cd1a580c_0_17"/>
          <p:cNvSpPr/>
          <p:nvPr/>
        </p:nvSpPr>
        <p:spPr>
          <a:xfrm>
            <a:off x="1280125" y="3758950"/>
            <a:ext cx="3021600" cy="39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Правила ринку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g290cd1a580c_0_17"/>
          <p:cNvSpPr/>
          <p:nvPr/>
        </p:nvSpPr>
        <p:spPr>
          <a:xfrm>
            <a:off x="1280125" y="4275775"/>
            <a:ext cx="3021600" cy="39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Захист від втручань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3" name="Google Shape;213;g290cd1a580c_0_17"/>
          <p:cNvCxnSpPr>
            <a:endCxn id="210" idx="0"/>
          </p:cNvCxnSpPr>
          <p:nvPr/>
        </p:nvCxnSpPr>
        <p:spPr>
          <a:xfrm flipH="1">
            <a:off x="2790925" y="2631650"/>
            <a:ext cx="1638300" cy="567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4" name="Google Shape;214;g290cd1a580c_0_17"/>
          <p:cNvGrpSpPr/>
          <p:nvPr/>
        </p:nvGrpSpPr>
        <p:grpSpPr>
          <a:xfrm>
            <a:off x="4794000" y="2646350"/>
            <a:ext cx="3021600" cy="1977650"/>
            <a:chOff x="4794000" y="2646350"/>
            <a:chExt cx="3021600" cy="1977650"/>
          </a:xfrm>
        </p:grpSpPr>
        <p:sp>
          <p:nvSpPr>
            <p:cNvPr id="215" name="Google Shape;215;g290cd1a580c_0_17"/>
            <p:cNvSpPr/>
            <p:nvPr/>
          </p:nvSpPr>
          <p:spPr>
            <a:xfrm>
              <a:off x="4794000" y="3198950"/>
              <a:ext cx="3021600" cy="390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Успішні кейси для держави</a:t>
              </a:r>
              <a:endParaRPr b="1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6" name="Google Shape;216;g290cd1a580c_0_17"/>
            <p:cNvSpPr/>
            <p:nvPr/>
          </p:nvSpPr>
          <p:spPr>
            <a:xfrm>
              <a:off x="4794000" y="3716325"/>
              <a:ext cx="3021600" cy="390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Публічна аналітика</a:t>
              </a:r>
              <a:endParaRPr b="1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7" name="Google Shape;217;g290cd1a580c_0_17"/>
            <p:cNvSpPr/>
            <p:nvPr/>
          </p:nvSpPr>
          <p:spPr>
            <a:xfrm>
              <a:off x="4794000" y="4233700"/>
              <a:ext cx="3021600" cy="3903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Аукціони без оскаржень</a:t>
              </a:r>
              <a:endParaRPr b="1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18" name="Google Shape;218;g290cd1a580c_0_17"/>
            <p:cNvCxnSpPr>
              <a:endCxn id="215" idx="0"/>
            </p:cNvCxnSpPr>
            <p:nvPr/>
          </p:nvCxnSpPr>
          <p:spPr>
            <a:xfrm>
              <a:off x="6131700" y="2646350"/>
              <a:ext cx="173100" cy="552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40000">
              <a:srgbClr val="000000"/>
            </a:gs>
            <a:gs pos="72000">
              <a:srgbClr val="0B0018"/>
            </a:gs>
            <a:gs pos="100000">
              <a:srgbClr val="340073"/>
            </a:gs>
          </a:gsLst>
          <a:lin ang="13739986" scaled="0"/>
        </a:gra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g290990a6c0f_0_272"/>
          <p:cNvCxnSpPr>
            <a:endCxn id="224" idx="0"/>
          </p:cNvCxnSpPr>
          <p:nvPr/>
        </p:nvCxnSpPr>
        <p:spPr>
          <a:xfrm flipH="1">
            <a:off x="3907815" y="1770674"/>
            <a:ext cx="300" cy="3876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g290990a6c0f_0_272"/>
          <p:cNvCxnSpPr>
            <a:endCxn id="226" idx="0"/>
          </p:cNvCxnSpPr>
          <p:nvPr/>
        </p:nvCxnSpPr>
        <p:spPr>
          <a:xfrm>
            <a:off x="4806065" y="1764361"/>
            <a:ext cx="5700" cy="3939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g290990a6c0f_0_272"/>
          <p:cNvCxnSpPr>
            <a:endCxn id="228" idx="0"/>
          </p:cNvCxnSpPr>
          <p:nvPr/>
        </p:nvCxnSpPr>
        <p:spPr>
          <a:xfrm>
            <a:off x="5429815" y="1777011"/>
            <a:ext cx="285900" cy="4071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g290990a6c0f_0_272"/>
          <p:cNvSpPr/>
          <p:nvPr/>
        </p:nvSpPr>
        <p:spPr>
          <a:xfrm>
            <a:off x="3517150" y="2020988"/>
            <a:ext cx="708300" cy="633000"/>
          </a:xfrm>
          <a:prstGeom prst="roundRect">
            <a:avLst>
              <a:gd fmla="val 8642" name="adj"/>
            </a:avLst>
          </a:prstGeom>
          <a:solidFill>
            <a:srgbClr val="130A3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90990a6c0f_0_272"/>
          <p:cNvSpPr/>
          <p:nvPr/>
        </p:nvSpPr>
        <p:spPr>
          <a:xfrm>
            <a:off x="4409050" y="2020988"/>
            <a:ext cx="708300" cy="633000"/>
          </a:xfrm>
          <a:prstGeom prst="roundRect">
            <a:avLst>
              <a:gd fmla="val 8642" name="adj"/>
            </a:avLst>
          </a:prstGeom>
          <a:solidFill>
            <a:srgbClr val="130A3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90990a6c0f_0_272"/>
          <p:cNvSpPr/>
          <p:nvPr/>
        </p:nvSpPr>
        <p:spPr>
          <a:xfrm>
            <a:off x="5363000" y="2021501"/>
            <a:ext cx="708300" cy="633000"/>
          </a:xfrm>
          <a:prstGeom prst="roundRect">
            <a:avLst>
              <a:gd fmla="val 8642" name="adj"/>
            </a:avLst>
          </a:prstGeom>
          <a:solidFill>
            <a:srgbClr val="130A3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g290990a6c0f_0_272"/>
          <p:cNvCxnSpPr>
            <a:endCxn id="233" idx="0"/>
          </p:cNvCxnSpPr>
          <p:nvPr/>
        </p:nvCxnSpPr>
        <p:spPr>
          <a:xfrm flipH="1">
            <a:off x="3003864" y="1767486"/>
            <a:ext cx="279900" cy="3966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g290990a6c0f_0_272"/>
          <p:cNvSpPr/>
          <p:nvPr/>
        </p:nvSpPr>
        <p:spPr>
          <a:xfrm>
            <a:off x="2625250" y="2020988"/>
            <a:ext cx="708300" cy="633000"/>
          </a:xfrm>
          <a:prstGeom prst="roundRect">
            <a:avLst>
              <a:gd fmla="val 8642" name="adj"/>
            </a:avLst>
          </a:prstGeom>
          <a:solidFill>
            <a:srgbClr val="130A3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90990a6c0f_0_272"/>
          <p:cNvSpPr/>
          <p:nvPr/>
        </p:nvSpPr>
        <p:spPr>
          <a:xfrm rot="10800000">
            <a:off x="1722550" y="2443063"/>
            <a:ext cx="5103900" cy="1502400"/>
          </a:xfrm>
          <a:prstGeom prst="uturnArrow">
            <a:avLst>
              <a:gd fmla="val 3679" name="adj1"/>
              <a:gd fmla="val 8953" name="adj2"/>
              <a:gd fmla="val 17059" name="adj3"/>
              <a:gd fmla="val 43750" name="adj4"/>
              <a:gd fmla="val 75333" name="adj5"/>
            </a:avLst>
          </a:prstGeom>
          <a:solidFill>
            <a:srgbClr val="130A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90990a6c0f_0_272"/>
          <p:cNvSpPr/>
          <p:nvPr/>
        </p:nvSpPr>
        <p:spPr>
          <a:xfrm>
            <a:off x="1837950" y="1227638"/>
            <a:ext cx="5103900" cy="1502400"/>
          </a:xfrm>
          <a:prstGeom prst="uturnArrow">
            <a:avLst>
              <a:gd fmla="val 3679" name="adj1"/>
              <a:gd fmla="val 8953" name="adj2"/>
              <a:gd fmla="val 17059" name="adj3"/>
              <a:gd fmla="val 43750" name="adj4"/>
              <a:gd fmla="val 75333" name="adj5"/>
            </a:avLst>
          </a:prstGeom>
          <a:solidFill>
            <a:srgbClr val="130A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90990a6c0f_0_272"/>
          <p:cNvSpPr txBox="1"/>
          <p:nvPr/>
        </p:nvSpPr>
        <p:spPr>
          <a:xfrm>
            <a:off x="369150" y="93763"/>
            <a:ext cx="802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Як працює система?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90990a6c0f_0_272"/>
          <p:cNvSpPr/>
          <p:nvPr/>
        </p:nvSpPr>
        <p:spPr>
          <a:xfrm>
            <a:off x="2620700" y="1027388"/>
            <a:ext cx="3450600" cy="829200"/>
          </a:xfrm>
          <a:prstGeom prst="roundRect">
            <a:avLst>
              <a:gd fmla="val 2142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90990a6c0f_0_272"/>
          <p:cNvSpPr txBox="1"/>
          <p:nvPr/>
        </p:nvSpPr>
        <p:spPr>
          <a:xfrm>
            <a:off x="1404213" y="3965138"/>
            <a:ext cx="1693800" cy="307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ПРОДАВЦІ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90990a6c0f_0_272"/>
          <p:cNvSpPr txBox="1"/>
          <p:nvPr/>
        </p:nvSpPr>
        <p:spPr>
          <a:xfrm>
            <a:off x="5524470" y="3965138"/>
            <a:ext cx="1693800" cy="307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ПОКУПЦІ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90990a6c0f_0_272"/>
          <p:cNvSpPr/>
          <p:nvPr/>
        </p:nvSpPr>
        <p:spPr>
          <a:xfrm>
            <a:off x="2013787" y="3358200"/>
            <a:ext cx="462000" cy="450900"/>
          </a:xfrm>
          <a:prstGeom prst="roundRect">
            <a:avLst>
              <a:gd fmla="val 8642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290990a6c0f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1100" y="3432813"/>
            <a:ext cx="300037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90990a6c0f_0_272"/>
          <p:cNvSpPr/>
          <p:nvPr/>
        </p:nvSpPr>
        <p:spPr>
          <a:xfrm>
            <a:off x="1408662" y="3354938"/>
            <a:ext cx="462000" cy="450900"/>
          </a:xfrm>
          <a:prstGeom prst="roundRect">
            <a:avLst>
              <a:gd fmla="val 8642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290990a6c0f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975" y="3431138"/>
            <a:ext cx="300037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290990a6c0f_0_272"/>
          <p:cNvSpPr/>
          <p:nvPr/>
        </p:nvSpPr>
        <p:spPr>
          <a:xfrm>
            <a:off x="1450413" y="4393338"/>
            <a:ext cx="1518600" cy="366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Montserrat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Безплатно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90990a6c0f_0_272"/>
          <p:cNvSpPr/>
          <p:nvPr/>
        </p:nvSpPr>
        <p:spPr>
          <a:xfrm>
            <a:off x="5618413" y="4393338"/>
            <a:ext cx="1518600" cy="656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Montserrat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2-5% комісія 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Montserrat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від суми угоди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90990a6c0f_0_272"/>
          <p:cNvSpPr txBox="1"/>
          <p:nvPr/>
        </p:nvSpPr>
        <p:spPr>
          <a:xfrm>
            <a:off x="3172825" y="1227638"/>
            <a:ext cx="24861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АУКЦІОНІВ</a:t>
            </a:r>
            <a:b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PROZORRO.ПРОДАЖІ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290990a6c0f_0_2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9112" y="296862"/>
            <a:ext cx="1974849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90990a6c0f_0_272"/>
          <p:cNvSpPr/>
          <p:nvPr/>
        </p:nvSpPr>
        <p:spPr>
          <a:xfrm>
            <a:off x="2618912" y="3358200"/>
            <a:ext cx="462000" cy="450900"/>
          </a:xfrm>
          <a:prstGeom prst="roundRect">
            <a:avLst>
              <a:gd fmla="val 8642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290990a6c0f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6225" y="3432813"/>
            <a:ext cx="300037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90990a6c0f_0_272"/>
          <p:cNvSpPr/>
          <p:nvPr/>
        </p:nvSpPr>
        <p:spPr>
          <a:xfrm>
            <a:off x="6140375" y="3359825"/>
            <a:ext cx="462000" cy="450900"/>
          </a:xfrm>
          <a:prstGeom prst="roundRect">
            <a:avLst>
              <a:gd fmla="val 8642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290990a6c0f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688" y="3434438"/>
            <a:ext cx="300037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90990a6c0f_0_272"/>
          <p:cNvSpPr/>
          <p:nvPr/>
        </p:nvSpPr>
        <p:spPr>
          <a:xfrm>
            <a:off x="5535250" y="3356563"/>
            <a:ext cx="462000" cy="450900"/>
          </a:xfrm>
          <a:prstGeom prst="roundRect">
            <a:avLst>
              <a:gd fmla="val 8642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290990a6c0f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2563" y="3432763"/>
            <a:ext cx="300037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90990a6c0f_0_272"/>
          <p:cNvSpPr/>
          <p:nvPr/>
        </p:nvSpPr>
        <p:spPr>
          <a:xfrm>
            <a:off x="6745499" y="3359825"/>
            <a:ext cx="462000" cy="450900"/>
          </a:xfrm>
          <a:prstGeom prst="roundRect">
            <a:avLst>
              <a:gd fmla="val 8642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290990a6c0f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2813" y="3434438"/>
            <a:ext cx="300037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90990a6c0f_0_272"/>
          <p:cNvSpPr txBox="1"/>
          <p:nvPr/>
        </p:nvSpPr>
        <p:spPr>
          <a:xfrm>
            <a:off x="2620700" y="2809251"/>
            <a:ext cx="3450600" cy="3078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9FA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8F9FA"/>
                </a:solidFill>
                <a:latin typeface="Arial"/>
                <a:ea typeface="Arial"/>
                <a:cs typeface="Arial"/>
                <a:sym typeface="Arial"/>
              </a:rPr>
              <a:t>МАЙДАНЧИКИ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90990a6c0f_0_272"/>
          <p:cNvPicPr preferRelativeResize="0"/>
          <p:nvPr/>
        </p:nvPicPr>
        <p:blipFill rotWithShape="1">
          <a:blip r:embed="rId4">
            <a:alphaModFix/>
          </a:blip>
          <a:srcRect b="0" l="0" r="58617" t="0"/>
          <a:stretch/>
        </p:blipFill>
        <p:spPr>
          <a:xfrm>
            <a:off x="5484053" y="2184111"/>
            <a:ext cx="463323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90990a6c0f_0_272"/>
          <p:cNvPicPr preferRelativeResize="0"/>
          <p:nvPr/>
        </p:nvPicPr>
        <p:blipFill rotWithShape="1">
          <a:blip r:embed="rId4">
            <a:alphaModFix/>
          </a:blip>
          <a:srcRect b="0" l="0" r="58617" t="0"/>
          <a:stretch/>
        </p:blipFill>
        <p:spPr>
          <a:xfrm>
            <a:off x="4580103" y="2158261"/>
            <a:ext cx="463323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90990a6c0f_0_272"/>
          <p:cNvPicPr preferRelativeResize="0"/>
          <p:nvPr/>
        </p:nvPicPr>
        <p:blipFill rotWithShape="1">
          <a:blip r:embed="rId4">
            <a:alphaModFix/>
          </a:blip>
          <a:srcRect b="0" l="0" r="58617" t="0"/>
          <a:stretch/>
        </p:blipFill>
        <p:spPr>
          <a:xfrm>
            <a:off x="3676153" y="2158274"/>
            <a:ext cx="463323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90990a6c0f_0_272"/>
          <p:cNvPicPr preferRelativeResize="0"/>
          <p:nvPr/>
        </p:nvPicPr>
        <p:blipFill rotWithShape="1">
          <a:blip r:embed="rId4">
            <a:alphaModFix/>
          </a:blip>
          <a:srcRect b="0" l="0" r="58617" t="0"/>
          <a:stretch/>
        </p:blipFill>
        <p:spPr>
          <a:xfrm>
            <a:off x="2772203" y="2164086"/>
            <a:ext cx="463323" cy="3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g290990a6c0f_0_272"/>
          <p:cNvGrpSpPr/>
          <p:nvPr/>
        </p:nvGrpSpPr>
        <p:grpSpPr>
          <a:xfrm>
            <a:off x="2204611" y="2914013"/>
            <a:ext cx="347418" cy="337376"/>
            <a:chOff x="731750" y="1541911"/>
            <a:chExt cx="366050" cy="417545"/>
          </a:xfrm>
        </p:grpSpPr>
        <p:sp>
          <p:nvSpPr>
            <p:cNvPr id="259" name="Google Shape;259;g290990a6c0f_0_272"/>
            <p:cNvSpPr/>
            <p:nvPr/>
          </p:nvSpPr>
          <p:spPr>
            <a:xfrm>
              <a:off x="784600" y="1541911"/>
              <a:ext cx="313200" cy="352800"/>
            </a:xfrm>
            <a:prstGeom prst="bentArrow">
              <a:avLst>
                <a:gd fmla="val 15069" name="adj1"/>
                <a:gd fmla="val 23893" name="adj2"/>
                <a:gd fmla="val 25000" name="adj3"/>
                <a:gd fmla="val 43750" name="adj4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90990a6c0f_0_272"/>
            <p:cNvSpPr/>
            <p:nvPr/>
          </p:nvSpPr>
          <p:spPr>
            <a:xfrm flipH="1" rot="-5400000">
              <a:off x="703850" y="1634556"/>
              <a:ext cx="352800" cy="297000"/>
            </a:xfrm>
            <a:prstGeom prst="bentArrow">
              <a:avLst>
                <a:gd fmla="val 13208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g290990a6c0f_0_272"/>
          <p:cNvGrpSpPr/>
          <p:nvPr/>
        </p:nvGrpSpPr>
        <p:grpSpPr>
          <a:xfrm rot="5400000">
            <a:off x="6134964" y="2913553"/>
            <a:ext cx="347418" cy="337376"/>
            <a:chOff x="731750" y="1541911"/>
            <a:chExt cx="366050" cy="417545"/>
          </a:xfrm>
        </p:grpSpPr>
        <p:sp>
          <p:nvSpPr>
            <p:cNvPr id="262" name="Google Shape;262;g290990a6c0f_0_272"/>
            <p:cNvSpPr/>
            <p:nvPr/>
          </p:nvSpPr>
          <p:spPr>
            <a:xfrm>
              <a:off x="784600" y="1541911"/>
              <a:ext cx="313200" cy="352800"/>
            </a:xfrm>
            <a:prstGeom prst="bentArrow">
              <a:avLst>
                <a:gd fmla="val 15069" name="adj1"/>
                <a:gd fmla="val 23893" name="adj2"/>
                <a:gd fmla="val 25000" name="adj3"/>
                <a:gd fmla="val 43750" name="adj4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290990a6c0f_0_272"/>
            <p:cNvSpPr/>
            <p:nvPr/>
          </p:nvSpPr>
          <p:spPr>
            <a:xfrm flipH="1" rot="-5400000">
              <a:off x="703850" y="1634556"/>
              <a:ext cx="352800" cy="297000"/>
            </a:xfrm>
            <a:prstGeom prst="bentArrow">
              <a:avLst>
                <a:gd fmla="val 13208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rgbClr val="000000"/>
            </a:gs>
            <a:gs pos="100000">
              <a:srgbClr val="422504"/>
            </a:gs>
          </a:gsLst>
          <a:lin ang="2340074" scaled="0"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0990a6c0f_0_190"/>
          <p:cNvSpPr txBox="1"/>
          <p:nvPr>
            <p:ph type="ctrTitle"/>
          </p:nvPr>
        </p:nvSpPr>
        <p:spPr>
          <a:xfrm>
            <a:off x="393250" y="366600"/>
            <a:ext cx="61593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en-U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Ключові персони покупців</a:t>
            </a:r>
            <a:endParaRPr/>
          </a:p>
        </p:txBody>
      </p:sp>
      <p:sp>
        <p:nvSpPr>
          <p:cNvPr id="269" name="Google Shape;269;g290990a6c0f_0_190"/>
          <p:cNvSpPr txBox="1"/>
          <p:nvPr/>
        </p:nvSpPr>
        <p:spPr>
          <a:xfrm>
            <a:off x="469450" y="2320175"/>
            <a:ext cx="4171200" cy="2539800"/>
          </a:xfrm>
          <a:prstGeom prst="rect">
            <a:avLst/>
          </a:prstGeom>
          <a:noFill/>
          <a:ln cap="flat" cmpd="sng" w="19050">
            <a:solidFill>
              <a:srgbClr val="7A03D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Унікальні активи за привабливими цінами</a:t>
            </a:r>
            <a:b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73% учасників купують в системі 1 раз/рік</a:t>
            </a:r>
            <a:b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Укладання угоди від 10 днів до 1-2 місяців</a:t>
            </a:r>
            <a:b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Попит: нерухомість, автомобілі, земля, обладнання для підприємства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290990a6c0f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9112" y="296862"/>
            <a:ext cx="1974849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90990a6c0f_0_190"/>
          <p:cNvSpPr txBox="1"/>
          <p:nvPr/>
        </p:nvSpPr>
        <p:spPr>
          <a:xfrm>
            <a:off x="2889250" y="1174950"/>
            <a:ext cx="2551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МСБ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приватні підприємці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g290990a6c0f_0_190"/>
          <p:cNvSpPr txBox="1"/>
          <p:nvPr/>
        </p:nvSpPr>
        <p:spPr>
          <a:xfrm>
            <a:off x="350525" y="918875"/>
            <a:ext cx="288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1" i="0" lang="en-US" sz="8400" u="none" cap="none" strike="noStrike">
                <a:solidFill>
                  <a:srgbClr val="7A03D7"/>
                </a:solidFill>
                <a:latin typeface="Montserrat"/>
                <a:ea typeface="Montserrat"/>
                <a:cs typeface="Montserrat"/>
                <a:sym typeface="Montserrat"/>
              </a:rPr>
              <a:t>80%</a:t>
            </a:r>
            <a:endParaRPr b="1" i="0" sz="8400" u="none" cap="none" strike="noStrike">
              <a:solidFill>
                <a:srgbClr val="7A03D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g290990a6c0f_0_190"/>
          <p:cNvSpPr txBox="1"/>
          <p:nvPr/>
        </p:nvSpPr>
        <p:spPr>
          <a:xfrm>
            <a:off x="5262975" y="918875"/>
            <a:ext cx="2231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1" i="0" lang="en-US" sz="8400" u="none" cap="none" strike="noStrike">
                <a:solidFill>
                  <a:srgbClr val="7A03D7"/>
                </a:solidFill>
                <a:latin typeface="Montserrat"/>
                <a:ea typeface="Montserrat"/>
                <a:cs typeface="Montserrat"/>
                <a:sym typeface="Montserrat"/>
              </a:rPr>
              <a:t>8%</a:t>
            </a:r>
            <a:endParaRPr b="1" i="0" sz="8400" u="none" cap="none" strike="noStrike">
              <a:solidFill>
                <a:srgbClr val="7A03D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g290990a6c0f_0_190"/>
          <p:cNvSpPr txBox="1"/>
          <p:nvPr/>
        </p:nvSpPr>
        <p:spPr>
          <a:xfrm>
            <a:off x="7037175" y="1389600"/>
            <a:ext cx="158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великий бізнес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g290990a6c0f_0_190"/>
          <p:cNvSpPr txBox="1"/>
          <p:nvPr/>
        </p:nvSpPr>
        <p:spPr>
          <a:xfrm>
            <a:off x="5063475" y="2341150"/>
            <a:ext cx="3392400" cy="1708500"/>
          </a:xfrm>
          <a:prstGeom prst="rect">
            <a:avLst/>
          </a:prstGeom>
          <a:noFill/>
          <a:ln cap="flat" cmpd="sng" w="19050">
            <a:solidFill>
              <a:srgbClr val="7A03D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заводи, порти, тис кв.м., млрд грн   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готові боротися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аудит об'єкта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повторювані покупки</a:t>
            </a:r>
            <a:b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g290990a6c0f_0_190"/>
          <p:cNvSpPr txBox="1"/>
          <p:nvPr/>
        </p:nvSpPr>
        <p:spPr>
          <a:xfrm>
            <a:off x="6331650" y="4262300"/>
            <a:ext cx="1974900" cy="400200"/>
          </a:xfrm>
          <a:prstGeom prst="rect">
            <a:avLst/>
          </a:prstGeom>
          <a:noFill/>
          <a:ln cap="flat" cmpd="sng" w="19050">
            <a:solidFill>
              <a:srgbClr val="E6913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Нішеві ринки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g290990a6c0f_0_190"/>
          <p:cNvSpPr txBox="1"/>
          <p:nvPr/>
        </p:nvSpPr>
        <p:spPr>
          <a:xfrm>
            <a:off x="4992925" y="4000700"/>
            <a:ext cx="144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12%</a:t>
            </a:r>
            <a:endParaRPr b="1" i="0" sz="4800" u="none" cap="none" strike="noStrike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rgbClr val="000000"/>
            </a:gs>
            <a:gs pos="100000">
              <a:srgbClr val="422504"/>
            </a:gs>
          </a:gsLst>
          <a:lin ang="2340074" scaled="0"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90990a6c0f_0_1"/>
          <p:cNvSpPr/>
          <p:nvPr/>
        </p:nvSpPr>
        <p:spPr>
          <a:xfrm>
            <a:off x="4826125" y="1608125"/>
            <a:ext cx="4073400" cy="3356400"/>
          </a:xfrm>
          <a:prstGeom prst="roundRect">
            <a:avLst>
              <a:gd fmla="val 2254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90990a6c0f_0_1"/>
          <p:cNvSpPr txBox="1"/>
          <p:nvPr>
            <p:ph type="ctrTitle"/>
          </p:nvPr>
        </p:nvSpPr>
        <p:spPr>
          <a:xfrm>
            <a:off x="406200" y="354000"/>
            <a:ext cx="50052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50"/>
              <a:buNone/>
            </a:pPr>
            <a:r>
              <a:rPr b="1" i="0" lang="en-US" sz="256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Ми </a:t>
            </a:r>
            <a:r>
              <a:rPr b="1" lang="en-US" sz="256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вміємо </a:t>
            </a:r>
            <a:r>
              <a:rPr b="1" i="0" lang="en-US" sz="256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працю</a:t>
            </a:r>
            <a:r>
              <a:rPr b="1" lang="en-US" sz="256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вати</a:t>
            </a:r>
            <a:r>
              <a:rPr b="1" i="0" lang="en-US" sz="256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56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50"/>
              <a:buNone/>
            </a:pPr>
            <a:r>
              <a:rPr b="1" i="0" lang="en-US" sz="256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 різними активами</a:t>
            </a:r>
            <a:br>
              <a:rPr b="1" i="0" lang="en-US" sz="256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450"/>
          </a:p>
        </p:txBody>
      </p:sp>
      <p:pic>
        <p:nvPicPr>
          <p:cNvPr id="284" name="Google Shape;284;g290990a6c0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175" y="386487"/>
            <a:ext cx="1973262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90990a6c0f_0_1"/>
          <p:cNvSpPr txBox="1"/>
          <p:nvPr>
            <p:ph type="ctrTitle"/>
          </p:nvPr>
        </p:nvSpPr>
        <p:spPr>
          <a:xfrm>
            <a:off x="421400" y="1711750"/>
            <a:ext cx="4073400" cy="3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b="1" lang="en-US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Земельні ділянки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b="1" i="0" lang="en-US" sz="17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Продаж і оренда нерухомості</a:t>
            </a:r>
            <a:endParaRPr b="1" i="0" sz="17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b="1" i="0" lang="en-US" sz="17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Транспорт і обладнання</a:t>
            </a:r>
            <a:endParaRPr b="1" i="0" sz="17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b="1" i="0" lang="en-US" sz="17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Вагони </a:t>
            </a:r>
            <a:r>
              <a:rPr b="1"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b="1" i="0" lang="en-US" sz="17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баржі </a:t>
            </a:r>
            <a:br>
              <a:rPr b="1" i="0" lang="en-US" sz="17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b="1" i="0" lang="en-US" sz="17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Ліцензії на видобуток надр</a:t>
            </a:r>
            <a:endParaRPr b="1" i="0" sz="17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Char char="●"/>
            </a:pPr>
            <a:r>
              <a:rPr b="1" i="0" lang="en-US" sz="17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Банкрутство</a:t>
            </a:r>
            <a:endParaRPr sz="4400"/>
          </a:p>
        </p:txBody>
      </p:sp>
      <p:pic>
        <p:nvPicPr>
          <p:cNvPr id="286" name="Google Shape;286;g290990a6c0f_0_1"/>
          <p:cNvPicPr preferRelativeResize="0"/>
          <p:nvPr/>
        </p:nvPicPr>
        <p:blipFill rotWithShape="1">
          <a:blip r:embed="rId4">
            <a:alphaModFix/>
          </a:blip>
          <a:srcRect b="7454" l="0" r="2229" t="6368"/>
          <a:stretch/>
        </p:blipFill>
        <p:spPr>
          <a:xfrm>
            <a:off x="4989925" y="1792025"/>
            <a:ext cx="3745800" cy="3015300"/>
          </a:xfrm>
          <a:prstGeom prst="roundRect">
            <a:avLst>
              <a:gd fmla="val 5899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rgbClr val="000000"/>
            </a:gs>
            <a:gs pos="100000">
              <a:srgbClr val="422504"/>
            </a:gs>
          </a:gsLst>
          <a:lin ang="2340074" scaled="0"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0990a6c0f_0_40"/>
          <p:cNvSpPr/>
          <p:nvPr/>
        </p:nvSpPr>
        <p:spPr>
          <a:xfrm>
            <a:off x="494250" y="479938"/>
            <a:ext cx="4879200" cy="829200"/>
          </a:xfrm>
          <a:prstGeom prst="roundRect">
            <a:avLst>
              <a:gd fmla="val 21427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4007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90990a6c0f_0_40"/>
          <p:cNvSpPr txBox="1"/>
          <p:nvPr>
            <p:ph type="ctrTitle"/>
          </p:nvPr>
        </p:nvSpPr>
        <p:spPr>
          <a:xfrm>
            <a:off x="770850" y="642088"/>
            <a:ext cx="4326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50"/>
              <a:buNone/>
            </a:pPr>
            <a:r>
              <a:rPr b="1" i="0" lang="en-US" sz="287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Можливості системи </a:t>
            </a:r>
            <a:br>
              <a:rPr b="1" i="0" lang="en-US" sz="287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850"/>
          </a:p>
        </p:txBody>
      </p:sp>
      <p:sp>
        <p:nvSpPr>
          <p:cNvPr id="293" name="Google Shape;293;g290990a6c0f_0_40"/>
          <p:cNvSpPr txBox="1"/>
          <p:nvPr/>
        </p:nvSpPr>
        <p:spPr>
          <a:xfrm>
            <a:off x="339725" y="1939925"/>
            <a:ext cx="22494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500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290990a6c0f_0_40"/>
          <p:cNvSpPr txBox="1"/>
          <p:nvPr/>
        </p:nvSpPr>
        <p:spPr>
          <a:xfrm>
            <a:off x="412750" y="3355975"/>
            <a:ext cx="2190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проходить  щоденно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290990a6c0f_0_40"/>
          <p:cNvSpPr txBox="1"/>
          <p:nvPr/>
        </p:nvSpPr>
        <p:spPr>
          <a:xfrm>
            <a:off x="407862" y="3048175"/>
            <a:ext cx="1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аукціонів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90990a6c0f_0_40"/>
          <p:cNvSpPr txBox="1"/>
          <p:nvPr/>
        </p:nvSpPr>
        <p:spPr>
          <a:xfrm>
            <a:off x="3321062" y="1955237"/>
            <a:ext cx="2249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</a:pPr>
            <a:r>
              <a:rPr b="1" i="0" lang="en-US" sz="8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90990a6c0f_0_40"/>
          <p:cNvSpPr txBox="1"/>
          <p:nvPr/>
        </p:nvSpPr>
        <p:spPr>
          <a:xfrm>
            <a:off x="3357562" y="3303587"/>
            <a:ext cx="2190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унікальних учасників в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90990a6c0f_0_40"/>
          <p:cNvSpPr txBox="1"/>
          <p:nvPr/>
        </p:nvSpPr>
        <p:spPr>
          <a:xfrm rot="-5400000">
            <a:off x="2802575" y="2340524"/>
            <a:ext cx="142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b="1" i="0" lang="en-US" sz="3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тис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90990a6c0f_0_40"/>
          <p:cNvSpPr txBox="1"/>
          <p:nvPr/>
        </p:nvSpPr>
        <p:spPr>
          <a:xfrm>
            <a:off x="5867400" y="1944075"/>
            <a:ext cx="30381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2+</a:t>
            </a:r>
            <a:endParaRPr b="0" i="0" sz="7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90990a6c0f_0_40"/>
          <p:cNvSpPr txBox="1"/>
          <p:nvPr/>
        </p:nvSpPr>
        <p:spPr>
          <a:xfrm>
            <a:off x="5845175" y="3305175"/>
            <a:ext cx="2190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учасники змагаються за лот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90990a6c0f_0_40"/>
          <p:cNvSpPr txBox="1"/>
          <p:nvPr/>
        </p:nvSpPr>
        <p:spPr>
          <a:xfrm>
            <a:off x="5728025" y="2971975"/>
            <a:ext cx="142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учасники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290990a6c0f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396" y="572671"/>
            <a:ext cx="2444825" cy="6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3f686d257_0_5"/>
          <p:cNvSpPr/>
          <p:nvPr/>
        </p:nvSpPr>
        <p:spPr>
          <a:xfrm>
            <a:off x="295200" y="1666425"/>
            <a:ext cx="8641500" cy="3106800"/>
          </a:xfrm>
          <a:prstGeom prst="roundRect">
            <a:avLst>
              <a:gd fmla="val 8378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2399891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b3f686d257_0_5"/>
          <p:cNvSpPr/>
          <p:nvPr/>
        </p:nvSpPr>
        <p:spPr>
          <a:xfrm>
            <a:off x="295200" y="216850"/>
            <a:ext cx="8609700" cy="111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b3f686d257_0_5"/>
          <p:cNvSpPr txBox="1"/>
          <p:nvPr/>
        </p:nvSpPr>
        <p:spPr>
          <a:xfrm>
            <a:off x="372225" y="514450"/>
            <a:ext cx="638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Рівненська область </a:t>
            </a: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01.08.2023-31.07.2024</a:t>
            </a:r>
            <a:endParaRPr b="0" i="0" sz="2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g2b3f686d257_0_5"/>
          <p:cNvSpPr txBox="1"/>
          <p:nvPr/>
        </p:nvSpPr>
        <p:spPr>
          <a:xfrm>
            <a:off x="1545775" y="2065050"/>
            <a:ext cx="6527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947 </a:t>
            </a:r>
            <a:r>
              <a:rPr b="1" i="0" lang="en-US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успішних аукціонів відбулося 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g2b3f686d257_0_5"/>
          <p:cNvSpPr txBox="1"/>
          <p:nvPr/>
        </p:nvSpPr>
        <p:spPr>
          <a:xfrm>
            <a:off x="1583850" y="3000000"/>
            <a:ext cx="691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1812</a:t>
            </a:r>
            <a:r>
              <a:rPr lang="en-US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учасників взяло участь в </a:t>
            </a: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торгах</a:t>
            </a:r>
            <a:endParaRPr b="0" i="0" sz="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g2b3f686d257_0_5"/>
          <p:cNvSpPr txBox="1"/>
          <p:nvPr/>
        </p:nvSpPr>
        <p:spPr>
          <a:xfrm>
            <a:off x="1545775" y="3746925"/>
            <a:ext cx="351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b3f686d257_0_5"/>
          <p:cNvSpPr txBox="1"/>
          <p:nvPr/>
        </p:nvSpPr>
        <p:spPr>
          <a:xfrm>
            <a:off x="1489125" y="3949000"/>
            <a:ext cx="7083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318 </a:t>
            </a:r>
            <a:r>
              <a:rPr b="1" i="0" lang="en-US" sz="2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млн грн </a:t>
            </a: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загальна сума доходу регіону 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4" name="Google Shape;314;g2b3f686d257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125" y="2046951"/>
            <a:ext cx="578924" cy="60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b3f686d257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426" y="3845707"/>
            <a:ext cx="578924" cy="601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b3f686d257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1420" y="514451"/>
            <a:ext cx="1905229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b3f686d257_0_5"/>
          <p:cNvSpPr txBox="1"/>
          <p:nvPr/>
        </p:nvSpPr>
        <p:spPr>
          <a:xfrm>
            <a:off x="6917150" y="4773225"/>
            <a:ext cx="190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*дані станом на 29.01.24</a:t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b3f686d257_0_5"/>
          <p:cNvSpPr/>
          <p:nvPr/>
        </p:nvSpPr>
        <p:spPr>
          <a:xfrm>
            <a:off x="639787" y="2943460"/>
            <a:ext cx="699600" cy="6075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b43343f285_1_8"/>
          <p:cNvSpPr/>
          <p:nvPr/>
        </p:nvSpPr>
        <p:spPr>
          <a:xfrm>
            <a:off x="315575" y="252200"/>
            <a:ext cx="8483400" cy="89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b43343f285_1_8"/>
          <p:cNvSpPr txBox="1"/>
          <p:nvPr/>
        </p:nvSpPr>
        <p:spPr>
          <a:xfrm>
            <a:off x="513575" y="2442475"/>
            <a:ext cx="1999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g2b43343f285_1_8"/>
          <p:cNvSpPr txBox="1"/>
          <p:nvPr/>
        </p:nvSpPr>
        <p:spPr>
          <a:xfrm>
            <a:off x="510725" y="264500"/>
            <a:ext cx="45972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Найбільше </a:t>
            </a:r>
            <a:r>
              <a:rPr b="1"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 </a:t>
            </a: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учасників прийшло на аукціон </a:t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g2b43343f285_1_8"/>
          <p:cNvSpPr txBox="1"/>
          <p:nvPr/>
        </p:nvSpPr>
        <p:spPr>
          <a:xfrm>
            <a:off x="5303075" y="96925"/>
            <a:ext cx="388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7" name="Google Shape;327;g2b43343f285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250" y="376550"/>
            <a:ext cx="199950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b43343f285_1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25" y="1359725"/>
            <a:ext cx="8319899" cy="35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Yulia Kasap</dc:creator>
</cp:coreProperties>
</file>